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608" r:id="rId4"/>
    <p:sldId id="589" r:id="rId5"/>
    <p:sldId id="580" r:id="rId6"/>
    <p:sldId id="607" r:id="rId7"/>
    <p:sldId id="597" r:id="rId8"/>
    <p:sldId id="598" r:id="rId9"/>
    <p:sldId id="601" r:id="rId10"/>
    <p:sldId id="609" r:id="rId11"/>
    <p:sldId id="588" r:id="rId12"/>
    <p:sldId id="599" r:id="rId13"/>
    <p:sldId id="606" r:id="rId14"/>
    <p:sldId id="596" r:id="rId15"/>
    <p:sldId id="603" r:id="rId16"/>
    <p:sldId id="594" r:id="rId17"/>
    <p:sldId id="605" r:id="rId18"/>
  </p:sldIdLst>
  <p:sldSz cx="12192000" cy="6858000"/>
  <p:notesSz cx="6808788" cy="99409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איתמר גרוטו" initials="" lastIdx="8" clrIdx="0"/>
  <p:cmAuthor id="1" name="אודי גלבשטיין" initials="אג" lastIdx="2" clrIdx="1">
    <p:extLst>
      <p:ext uri="{19B8F6BF-5375-455C-9EA6-DF929625EA0E}">
        <p15:presenceInfo xmlns:p15="http://schemas.microsoft.com/office/powerpoint/2012/main" userId="S-1-5-21-60493477-2146455087-3665346643-94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66BC36"/>
    <a:srgbClr val="FFCCCC"/>
    <a:srgbClr val="EBF0F9"/>
    <a:srgbClr val="FFCCFF"/>
    <a:srgbClr val="FFCD2F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סגנון ערכת נושא 2 - הדגשה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65" autoAdjust="0"/>
    <p:restoredTop sz="93680" autoAdjust="0"/>
  </p:normalViewPr>
  <p:slideViewPr>
    <p:cSldViewPr snapToGrid="0">
      <p:cViewPr varScale="1">
        <p:scale>
          <a:sx n="108" d="100"/>
          <a:sy n="108" d="100"/>
        </p:scale>
        <p:origin x="3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tt\Public\&#1488;&#1508;&#1497;&#1491;&#1502;&#1497;&#1493;&#1500;&#1493;&#1490;&#1497;&#1492;\EPIDEM\&#1511;&#1493;&#1512;&#1493;&#1504;&#1492;&#1493;&#1493;&#1497;&#1512;&#1493;&#1505;%202019%20noCov\&#1495;&#1497;&#1505;&#1493;&#1504;&#1497;%20&#1511;&#1493;&#1512;&#1493;&#1504;&#1492;\&#1514;&#1493;&#1508;&#1506;&#1493;&#1514;%20&#1489;&#1505;&#1502;&#1497;&#1499;&#1493;&#1514;%20&#1500;&#1511;&#1489;&#1500;&#1514;%20&#1492;&#1495;&#1497;&#1505;&#1493;&#1503;\&#1502;&#1510;&#1490;&#1493;&#1514;\&#1511;&#1489;&#1510;&#1497;&#1501;%20&#1500;&#1502;&#1510;&#1490;&#1493;&#1514;\vaccine%20saety\&#1511;&#1493;&#1489;&#1509;%20&#1500;&#1491;&#1493;&#1491;&#1493;%2024.08%20-%20engli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tt\Public\&#1488;&#1508;&#1497;&#1491;&#1502;&#1497;&#1493;&#1500;&#1493;&#1490;&#1497;&#1492;\EPIDEM\&#1511;&#1493;&#1512;&#1493;&#1504;&#1492;&#1493;&#1493;&#1497;&#1512;&#1493;&#1505;%202019%20noCov\&#1495;&#1497;&#1505;&#1493;&#1504;&#1497;%20&#1511;&#1493;&#1512;&#1493;&#1504;&#1492;\&#1514;&#1493;&#1508;&#1506;&#1493;&#1514;%20&#1489;&#1505;&#1502;&#1497;&#1499;&#1493;&#1514;%20&#1500;&#1511;&#1489;&#1500;&#1514;%20&#1492;&#1495;&#1497;&#1505;&#1493;&#1503;\&#1502;&#1510;&#1490;&#1493;&#1514;\&#1511;&#1489;&#1510;&#1497;&#1501;%20&#1500;&#1502;&#1510;&#1490;&#1493;&#1514;\vaccine%20saety\&#1511;&#1493;&#1489;&#1509;%20&#1500;&#1491;&#1493;&#1491;&#1493;%2024.08%20-%20englis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tt\Public\&#1488;&#1508;&#1497;&#1491;&#1502;&#1497;&#1493;&#1500;&#1493;&#1490;&#1497;&#1492;\EPIDEM\&#1511;&#1493;&#1512;&#1493;&#1504;&#1492;&#1493;&#1493;&#1497;&#1512;&#1493;&#1505;%202019%20noCov\&#1495;&#1497;&#1505;&#1493;&#1504;&#1497;%20&#1511;&#1493;&#1512;&#1493;&#1504;&#1492;\&#1514;&#1493;&#1508;&#1506;&#1493;&#1514;%20&#1489;&#1505;&#1502;&#1497;&#1499;&#1493;&#1514;%20&#1500;&#1511;&#1489;&#1500;&#1514;%20&#1492;&#1495;&#1497;&#1505;&#1493;&#1503;\&#1502;&#1510;&#1490;&#1493;&#1514;\&#1511;&#1489;&#1510;&#1497;&#1501;%20&#1500;&#1502;&#1510;&#1490;&#1493;&#1514;\vaccine%20saety\&#1511;&#1493;&#1489;&#1509;%20&#1500;&#1491;&#1493;&#1491;&#1493;%2024.08%20-%20engli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_____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/>
              <a:t>Systemic </a:t>
            </a:r>
            <a:r>
              <a:rPr lang="en-US" sz="1300" dirty="0" smtClean="0"/>
              <a:t>adverse </a:t>
            </a:r>
            <a:r>
              <a:rPr lang="en-US" sz="1300" dirty="0"/>
              <a:t>events following 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vaccine dose</a:t>
            </a:r>
            <a:r>
              <a:rPr lang="en-US" sz="1300" dirty="0"/>
              <a:t> - rate per million doses</a:t>
            </a:r>
            <a:endParaRPr lang="he-IL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5522759259259259"/>
          <c:y val="0.14890492413721479"/>
          <c:w val="0.70629018518518516"/>
          <c:h val="0.71626122505761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'כלליות -9 (2)'!$B$2</c:f>
              <c:strCache>
                <c:ptCount val="1"/>
                <c:pt idx="0">
                  <c:v>שיעור למיליון מנות חיסון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'כלליות -9 (2)'!$A$3:$A$13</c:f>
              <c:strCache>
                <c:ptCount val="11"/>
                <c:pt idx="0">
                  <c:v>Weakness/Asthenia</c:v>
                </c:pt>
                <c:pt idx="1">
                  <c:v>Headache</c:v>
                </c:pt>
                <c:pt idx="2">
                  <c:v>Dizziness</c:v>
                </c:pt>
                <c:pt idx="3">
                  <c:v>Myalgia</c:v>
                </c:pt>
                <c:pt idx="4">
                  <c:v>Fever</c:v>
                </c:pt>
                <c:pt idx="5">
                  <c:v>Arthralgia</c:v>
                </c:pt>
                <c:pt idx="6">
                  <c:v>Vomiting/Nausea</c:v>
                </c:pt>
                <c:pt idx="7">
                  <c:v>Abdominal pain</c:v>
                </c:pt>
                <c:pt idx="8">
                  <c:v>Chills</c:v>
                </c:pt>
                <c:pt idx="9">
                  <c:v>Diarrhea</c:v>
                </c:pt>
                <c:pt idx="10">
                  <c:v>Syncope</c:v>
                </c:pt>
              </c:strCache>
            </c:strRef>
          </c:cat>
          <c:val>
            <c:numRef>
              <c:f>'כלליות -9 (2)'!$B$3:$B$13</c:f>
              <c:numCache>
                <c:formatCode>#,##0.0</c:formatCode>
                <c:ptCount val="11"/>
                <c:pt idx="0">
                  <c:v>251.72545279284356</c:v>
                </c:pt>
                <c:pt idx="1">
                  <c:v>179.65889171102424</c:v>
                </c:pt>
                <c:pt idx="2">
                  <c:v>84.246824926639277</c:v>
                </c:pt>
                <c:pt idx="3">
                  <c:v>47.70603339219312</c:v>
                </c:pt>
                <c:pt idx="4">
                  <c:v>47.02935206748117</c:v>
                </c:pt>
                <c:pt idx="5">
                  <c:v>36.202450872089969</c:v>
                </c:pt>
                <c:pt idx="6">
                  <c:v>32.480703586174243</c:v>
                </c:pt>
                <c:pt idx="7">
                  <c:v>20.977121066070861</c:v>
                </c:pt>
                <c:pt idx="8">
                  <c:v>18.270395767223004</c:v>
                </c:pt>
                <c:pt idx="9">
                  <c:v>11.672752851281352</c:v>
                </c:pt>
                <c:pt idx="10">
                  <c:v>11.503582520103361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C-45CA-9076-E4EE12246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7841344"/>
        <c:axId val="1877842000"/>
      </c:barChart>
      <c:catAx>
        <c:axId val="187784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77842000"/>
        <c:crosses val="autoZero"/>
        <c:auto val="1"/>
        <c:lblAlgn val="ctr"/>
        <c:lblOffset val="100"/>
        <c:noMultiLvlLbl val="0"/>
      </c:catAx>
      <c:valAx>
        <c:axId val="1877842000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per million doses</a:t>
                </a:r>
                <a:endParaRPr lang="he-IL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778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accent1"/>
      </a:solidFill>
    </a:ln>
    <a:effectLst/>
  </c:spPr>
  <c:txPr>
    <a:bodyPr/>
    <a:lstStyle/>
    <a:p>
      <a:pPr>
        <a:defRPr sz="1100" baseline="0">
          <a:solidFill>
            <a:srgbClr val="000000"/>
          </a:solidFill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sz="1300" b="0" i="0" baseline="0" dirty="0">
                <a:effectLst/>
              </a:rPr>
              <a:t>Systemic </a:t>
            </a:r>
            <a:r>
              <a:rPr lang="en-US" sz="1300" b="0" i="0" baseline="0" dirty="0" smtClean="0">
                <a:effectLst/>
              </a:rPr>
              <a:t>adverse </a:t>
            </a:r>
            <a:r>
              <a:rPr lang="en-US" sz="1300" b="0" i="0" baseline="0" dirty="0">
                <a:effectLst/>
              </a:rPr>
              <a:t>events following </a:t>
            </a:r>
            <a:r>
              <a:rPr lang="en-US" sz="1300" b="0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vaccine dose </a:t>
            </a:r>
            <a:r>
              <a:rPr lang="en-US" sz="1300" b="0" i="0" baseline="0" dirty="0">
                <a:effectLst/>
              </a:rPr>
              <a:t>- rate per million doses</a:t>
            </a:r>
            <a:endParaRPr lang="he-IL" sz="13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'כלליות -9 (2)'!$B$21</c:f>
              <c:strCache>
                <c:ptCount val="1"/>
                <c:pt idx="0">
                  <c:v>שיעור למיליון מנות חיסון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'כלליות -9 (2)'!$A$22:$A$32</c:f>
              <c:strCache>
                <c:ptCount val="11"/>
                <c:pt idx="0">
                  <c:v>Weakness/Asthenia</c:v>
                </c:pt>
                <c:pt idx="1">
                  <c:v>Headache</c:v>
                </c:pt>
                <c:pt idx="2">
                  <c:v>Fever</c:v>
                </c:pt>
                <c:pt idx="3">
                  <c:v>Myalgia</c:v>
                </c:pt>
                <c:pt idx="4">
                  <c:v>Chills</c:v>
                </c:pt>
                <c:pt idx="5">
                  <c:v>Arthralgia</c:v>
                </c:pt>
                <c:pt idx="6">
                  <c:v>Dizziness</c:v>
                </c:pt>
                <c:pt idx="7">
                  <c:v>Vomiting/Nausea</c:v>
                </c:pt>
                <c:pt idx="8">
                  <c:v>Abdominal pain</c:v>
                </c:pt>
                <c:pt idx="9">
                  <c:v>Diarrhea</c:v>
                </c:pt>
                <c:pt idx="10">
                  <c:v>Lymphadenopathy</c:v>
                </c:pt>
              </c:strCache>
            </c:strRef>
          </c:cat>
          <c:val>
            <c:numRef>
              <c:f>'כלליות -9 (2)'!$B$22:$B$32</c:f>
              <c:numCache>
                <c:formatCode>#,##0.0</c:formatCode>
                <c:ptCount val="11"/>
                <c:pt idx="0">
                  <c:v>271.19062040083907</c:v>
                </c:pt>
                <c:pt idx="1">
                  <c:v>234.86061847975336</c:v>
                </c:pt>
                <c:pt idx="2">
                  <c:v>196.14531340223033</c:v>
                </c:pt>
                <c:pt idx="3">
                  <c:v>151.1915231463386</c:v>
                </c:pt>
                <c:pt idx="4">
                  <c:v>109.90743005419453</c:v>
                </c:pt>
                <c:pt idx="5">
                  <c:v>81.467277035163193</c:v>
                </c:pt>
                <c:pt idx="6">
                  <c:v>57.797730329001382</c:v>
                </c:pt>
                <c:pt idx="7">
                  <c:v>45.504244830451874</c:v>
                </c:pt>
                <c:pt idx="8">
                  <c:v>17.798031244168655</c:v>
                </c:pt>
                <c:pt idx="9">
                  <c:v>15.779697804108288</c:v>
                </c:pt>
                <c:pt idx="10">
                  <c:v>11.00909149123833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C-4C20-8532-58D9268B1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1752600"/>
        <c:axId val="1881752928"/>
      </c:barChart>
      <c:catAx>
        <c:axId val="188175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1881752928"/>
        <c:crosses val="autoZero"/>
        <c:auto val="1"/>
        <c:lblAlgn val="ctr"/>
        <c:lblOffset val="100"/>
        <c:noMultiLvlLbl val="0"/>
      </c:catAx>
      <c:valAx>
        <c:axId val="1881752928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Rate per million doses</a:t>
                </a:r>
                <a:endParaRPr lang="he-IL" b="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1881752600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accent2"/>
      </a:solidFill>
    </a:ln>
  </c:spPr>
  <c:txPr>
    <a:bodyPr/>
    <a:lstStyle/>
    <a:p>
      <a:pPr>
        <a:defRPr sz="1100" baseline="0">
          <a:solidFill>
            <a:srgbClr val="000000"/>
          </a:solidFill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300" b="0" i="0" baseline="0" dirty="0">
                <a:effectLst/>
              </a:rPr>
              <a:t> </a:t>
            </a:r>
            <a:r>
              <a:rPr lang="en-US" sz="1300" b="0" i="0" baseline="0" dirty="0">
                <a:effectLst/>
              </a:rPr>
              <a:t>Systemic </a:t>
            </a:r>
            <a:r>
              <a:rPr lang="en-US" sz="1300" b="0" i="0" baseline="0" dirty="0" smtClean="0">
                <a:effectLst/>
              </a:rPr>
              <a:t>adverse </a:t>
            </a:r>
            <a:r>
              <a:rPr lang="en-US" sz="1300" b="0" i="0" baseline="0" dirty="0">
                <a:effectLst/>
              </a:rPr>
              <a:t>events </a:t>
            </a:r>
            <a:r>
              <a:rPr lang="en-US" sz="1300" b="0" i="0" baseline="0" dirty="0" smtClean="0">
                <a:effectLst/>
              </a:rPr>
              <a:t>following </a:t>
            </a:r>
            <a:r>
              <a:rPr lang="en-US" sz="1300" b="0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vaccine </a:t>
            </a:r>
            <a:r>
              <a:rPr lang="en-US" sz="1300" b="0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</a:t>
            </a:r>
            <a:r>
              <a:rPr lang="en-US" sz="1300" b="0" i="0" baseline="0" dirty="0">
                <a:effectLst/>
              </a:rPr>
              <a:t>- rate per million doses</a:t>
            </a:r>
            <a:endParaRPr lang="he-IL" sz="13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'כלליות -9 (2)'!$B$40</c:f>
              <c:strCache>
                <c:ptCount val="1"/>
                <c:pt idx="0">
                  <c:v>שיעור למיליון מנות חיסון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'כלליות -9 (2)'!$A$41:$A$51</c:f>
              <c:strCache>
                <c:ptCount val="11"/>
                <c:pt idx="0">
                  <c:v>Weakness/Asthenia</c:v>
                </c:pt>
                <c:pt idx="1">
                  <c:v>Fever</c:v>
                </c:pt>
                <c:pt idx="2">
                  <c:v>Headache</c:v>
                </c:pt>
                <c:pt idx="3">
                  <c:v>Myalgia</c:v>
                </c:pt>
                <c:pt idx="4">
                  <c:v>Chills</c:v>
                </c:pt>
                <c:pt idx="5">
                  <c:v>Vomiting/Nausea</c:v>
                </c:pt>
                <c:pt idx="6">
                  <c:v>Dizziness</c:v>
                </c:pt>
                <c:pt idx="7">
                  <c:v>Diarrhea</c:v>
                </c:pt>
                <c:pt idx="8">
                  <c:v>Abdominal pain</c:v>
                </c:pt>
                <c:pt idx="9">
                  <c:v>Lymphadenopathy</c:v>
                </c:pt>
                <c:pt idx="10">
                  <c:v>Loss of apetite</c:v>
                </c:pt>
              </c:strCache>
            </c:strRef>
          </c:cat>
          <c:val>
            <c:numRef>
              <c:f>'כלליות -9 (2)'!$B$41:$B$51</c:f>
              <c:numCache>
                <c:formatCode>0.0</c:formatCode>
                <c:ptCount val="11"/>
                <c:pt idx="0">
                  <c:v>67.878498755983784</c:v>
                </c:pt>
                <c:pt idx="1">
                  <c:v>43.137737527167261</c:v>
                </c:pt>
                <c:pt idx="2">
                  <c:v>41.868980541074102</c:v>
                </c:pt>
                <c:pt idx="3">
                  <c:v>38.062709582794639</c:v>
                </c:pt>
                <c:pt idx="4">
                  <c:v>20.934490270537051</c:v>
                </c:pt>
                <c:pt idx="5">
                  <c:v>13.321948353978124</c:v>
                </c:pt>
                <c:pt idx="6">
                  <c:v>5.7094064374191964</c:v>
                </c:pt>
                <c:pt idx="7">
                  <c:v>5.0750279443726187</c:v>
                </c:pt>
                <c:pt idx="8">
                  <c:v>5.0750279443726187</c:v>
                </c:pt>
                <c:pt idx="9">
                  <c:v>3.1718924652328866</c:v>
                </c:pt>
                <c:pt idx="10">
                  <c:v>3.1718924652328866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B-42F2-86C2-58FB79AE7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661752"/>
        <c:axId val="699659128"/>
      </c:barChart>
      <c:catAx>
        <c:axId val="69966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99659128"/>
        <c:crosses val="autoZero"/>
        <c:auto val="1"/>
        <c:lblAlgn val="ctr"/>
        <c:lblOffset val="100"/>
        <c:noMultiLvlLbl val="0"/>
      </c:catAx>
      <c:valAx>
        <c:axId val="699659128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>
                    <a:solidFill>
                      <a:schemeClr val="tx1"/>
                    </a:solidFill>
                  </a:rPr>
                  <a:t>Rate per million doses</a:t>
                </a:r>
                <a:endParaRPr lang="he-IL" baseline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9966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bg2">
          <a:lumMod val="50000"/>
        </a:schemeClr>
      </a:solidFill>
    </a:ln>
    <a:effectLst/>
  </c:spPr>
  <c:txPr>
    <a:bodyPr/>
    <a:lstStyle/>
    <a:p>
      <a:pPr>
        <a:defRPr sz="1100" baseline="0"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 smtClean="0"/>
              <a:t>אחוז המאומתים חוזרי חול לפי מועד החיסון שלהם </a:t>
            </a:r>
            <a:endParaRPr lang="he-IL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76-4885-9A0D-3D6A60918A7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76-4885-9A0D-3D6A60918A79}"/>
              </c:ext>
            </c:extLst>
          </c:dPt>
          <c:dLbls>
            <c:dLbl>
              <c:idx val="0"/>
              <c:layout>
                <c:manualLayout>
                  <c:x val="-4.7862532808398951E-2"/>
                  <c:y val="0.12347404491105278"/>
                </c:manualLayout>
              </c:layout>
              <c:tx>
                <c:rich>
                  <a:bodyPr/>
                  <a:lstStyle/>
                  <a:p>
                    <a:fld id="{94C57765-C2C1-44DD-9AAA-7CDB68B60734}" type="VALUE">
                      <a:rPr lang="en-US" smtClean="0"/>
                      <a:pPr/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6-4885-9A0D-3D6A60918A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258ED1-5496-4425-8467-0D5559A3A69F}" type="VALUE">
                      <a:rPr lang="en-US" smtClean="0"/>
                      <a:pPr/>
                      <a:t>[ערך]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6-4885-9A0D-3D6A60918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גיליון1!$B$3:$C$3</c:f>
              <c:strCache>
                <c:ptCount val="2"/>
                <c:pt idx="0">
                  <c:v>מחוסנים 1-5 חודשים</c:v>
                </c:pt>
                <c:pt idx="1">
                  <c:v>חיסון מעל 5 חודשים</c:v>
                </c:pt>
              </c:strCache>
            </c:strRef>
          </c:cat>
          <c:val>
            <c:numRef>
              <c:f>גיליון1!$B$4:$C$4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6-4885-9A0D-3D6A60918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30883639545066E-2"/>
          <c:y val="0.80150408282298047"/>
          <c:w val="0.82310448138369308"/>
          <c:h val="0.1707181393992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8314" y="0"/>
            <a:ext cx="2950474" cy="498773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7" y="0"/>
            <a:ext cx="2950474" cy="498773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E10839-F16E-4E78-9291-8A82A0A00559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8314" y="9442155"/>
            <a:ext cx="2950474" cy="498772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7" y="9442155"/>
            <a:ext cx="2950474" cy="498772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F1B75833-D73F-42C4-AF64-4E7F780A764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807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8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6853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1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9586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3801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7534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9809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54911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84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5609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6379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0382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6C2D-4583-4EE3-8B4D-412A3CA5FE0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0966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FDE6-84B7-4E52-B18B-E6F39DF019B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BDEC-EA51-4B90-B9C4-4D020CB7555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8075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4FD9-616E-4293-9C96-E49D5A46EE6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4302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39AF-BC6F-4D94-849F-2F7A19A1643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97893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C8CA-C474-446C-AAB8-5647E6228B4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7128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5054-F792-40C4-AEB4-3B917013CF7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250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EA57-A129-4178-90C1-859C1965455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95135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5A86-2334-408B-9B91-858DAA49E8D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67732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F8A3-042C-4531-83C7-66AC37317DB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38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1959-0D62-43B8-914B-49BE3B5D6C6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087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/>
              <a:pPr>
                <a:defRPr/>
              </a:pPr>
              <a:t>כ"א/אלול/תשפ"א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2574BF0-F913-4304-BF32-C73C892CCD30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כ"א/אלול/תשפ"א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74BCD-CBC4-4ECD-A2B3-DACE31CF678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29 אוגוסט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מסיבת עיתונאים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29.8.21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144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e-IL" dirty="0" smtClean="0"/>
              <a:t>דיווחים על תופעות לוואי כלליות בסמיכות לחיסון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ED283-8070-4A3F-BBE1-F0B28A51D155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56014"/>
            <a:ext cx="2438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dose – 5,911,202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vaccinees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6586" y="6056014"/>
            <a:ext cx="25436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dose – 5,450,041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vaccinees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5400" y="6056014"/>
            <a:ext cx="2438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dose – 1,576,346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vaccinees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מציין מיקום תוכן 1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09006" y="1672261"/>
          <a:ext cx="3853543" cy="41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מציין מיקום תוכן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97680" y="1672260"/>
          <a:ext cx="3866606" cy="41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26674"/>
              </p:ext>
            </p:extLst>
          </p:nvPr>
        </p:nvGraphicFramePr>
        <p:xfrm>
          <a:off x="8321039" y="1672260"/>
          <a:ext cx="3709851" cy="41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4280" y="1841326"/>
            <a:ext cx="1104823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לא נצפו תופעות לוואי חריגות/ חדשות במנה השלישית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92482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3227" y="-1506"/>
            <a:ext cx="11829474" cy="964627"/>
          </a:xfrm>
          <a:prstGeom prst="rect">
            <a:avLst/>
          </a:prstGeom>
        </p:spPr>
        <p:txBody>
          <a:bodyPr vert="horz" lIns="96691" tIns="48346" rIns="96691" bIns="48346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423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883780" y="238456"/>
            <a:ext cx="8433700" cy="9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>
              <a:lnSpc>
                <a:spcPct val="90000"/>
              </a:lnSpc>
              <a:defRPr lang="he-IL" altLang="he-IL" sz="3200" b="1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>
              <a:lnSpc>
                <a:spcPct val="90000"/>
              </a:lnSpc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>
              <a:lnSpc>
                <a:spcPct val="90000"/>
              </a:lnSpc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>
              <a:lnSpc>
                <a:spcPct val="90000"/>
              </a:lnSpc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>
              <a:lnSpc>
                <a:spcPct val="90000"/>
              </a:lnSpc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מי חולה כאשר חוזרים מחו"ל:</a:t>
            </a:r>
            <a:endParaRPr kumimoji="0" lang="he-IL" altLang="he-IL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182311"/>
              </p:ext>
            </p:extLst>
          </p:nvPr>
        </p:nvGraphicFramePr>
        <p:xfrm>
          <a:off x="-839244" y="2655517"/>
          <a:ext cx="8596640" cy="377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7157150" y="2066793"/>
            <a:ext cx="4685551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משמעות: 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 smtClean="0"/>
              <a:t>מחוסנים עם חיסון בתוקף:</a:t>
            </a:r>
          </a:p>
          <a:p>
            <a:pPr lvl="1"/>
            <a:r>
              <a:rPr lang="he-IL" dirty="0" smtClean="0"/>
              <a:t>2 חיסונים מתחת לחצי שנה</a:t>
            </a:r>
          </a:p>
          <a:p>
            <a:pPr lvl="1"/>
            <a:r>
              <a:rPr lang="he-IL" dirty="0" smtClean="0"/>
              <a:t>חיסון שלישי</a:t>
            </a:r>
          </a:p>
          <a:p>
            <a:pPr lvl="1"/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r>
              <a:rPr lang="he-IL" b="1" dirty="0" smtClean="0"/>
              <a:t>לא יידרשו לבידוד מלא בחזרה ממדינות כתומות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2003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הגדרת מחוסן/ מחלים מעודכנת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מי שקיבל 2 מנות חיסון ולא עברו 6 חודשים ממנת חיסון 2 </a:t>
            </a:r>
          </a:p>
          <a:p>
            <a:endParaRPr lang="he-IL" dirty="0"/>
          </a:p>
          <a:p>
            <a:r>
              <a:rPr lang="he-IL" dirty="0" smtClean="0"/>
              <a:t>מי שקיבל 3 מנות חיסון – שבוע לאחר מנת החיסון השלישית </a:t>
            </a:r>
          </a:p>
          <a:p>
            <a:endParaRPr lang="he-IL" dirty="0"/>
          </a:p>
          <a:p>
            <a:r>
              <a:rPr lang="he-IL" dirty="0" smtClean="0"/>
              <a:t>מחלים בתקופה של חצי שנה ראשונה לאחר החלמה </a:t>
            </a:r>
          </a:p>
          <a:p>
            <a:endParaRPr lang="he-IL" dirty="0"/>
          </a:p>
          <a:p>
            <a:r>
              <a:rPr lang="he-IL" dirty="0" smtClean="0"/>
              <a:t>מחלים שקיבל לפחות מנת חיסון אחת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168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8413" y="158946"/>
            <a:ext cx="8927197" cy="924483"/>
          </a:xfrm>
        </p:spPr>
        <p:txBody>
          <a:bodyPr/>
          <a:lstStyle/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 ירוק ומצב ההתחסנות:</a:t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מחוסן = 2 מנות עד חצי שנה ואז שלוש מנות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>
            <a:off x="322123" y="3886200"/>
            <a:ext cx="11270672" cy="76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>
            <a:off x="332493" y="388620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1399293" y="389382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2389893" y="387096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3372873" y="387096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348233" y="387096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5422653" y="384810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6489453" y="384048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00479" y="5294515"/>
            <a:ext cx="822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חיסון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335" y="5280660"/>
            <a:ext cx="822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חיסון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מלבן 15"/>
          <p:cNvSpPr/>
          <p:nvPr/>
        </p:nvSpPr>
        <p:spPr>
          <a:xfrm>
            <a:off x="1399293" y="3244484"/>
            <a:ext cx="6134100" cy="5921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קבלת תו ירוק בעקבות 2 מנות חיסון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מחבר ישר 18"/>
          <p:cNvCxnSpPr/>
          <p:nvPr/>
        </p:nvCxnSpPr>
        <p:spPr>
          <a:xfrm>
            <a:off x="7533393" y="3886200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77973" y="5280659"/>
            <a:ext cx="8229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חיסון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דחף (3)</a:t>
            </a:r>
          </a:p>
        </p:txBody>
      </p:sp>
      <p:sp>
        <p:nvSpPr>
          <p:cNvPr id="21" name="מלבן 20"/>
          <p:cNvSpPr/>
          <p:nvPr/>
        </p:nvSpPr>
        <p:spPr>
          <a:xfrm>
            <a:off x="6542792" y="2536770"/>
            <a:ext cx="4994571" cy="6210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חידוש תו ירוק (לאחר מנה שלישית)  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7813" y="4414153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8413" y="4414153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1393" y="4389120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6753" y="4414153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363" y="4414153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7973" y="4434840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1913" y="4414153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13818" y="5347161"/>
            <a:ext cx="14789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חודשים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מחבר ישר 36"/>
          <p:cNvCxnSpPr>
            <a:stCxn id="20" idx="0"/>
            <a:endCxn id="30" idx="2"/>
          </p:cNvCxnSpPr>
          <p:nvPr/>
        </p:nvCxnSpPr>
        <p:spPr>
          <a:xfrm flipV="1">
            <a:off x="6489453" y="4804172"/>
            <a:ext cx="0" cy="476487"/>
          </a:xfrm>
          <a:prstGeom prst="line">
            <a:avLst/>
          </a:prstGeom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11537363" y="3858485"/>
            <a:ext cx="0" cy="35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25883" y="4386438"/>
            <a:ext cx="82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מחבר ישר 37"/>
          <p:cNvCxnSpPr/>
          <p:nvPr/>
        </p:nvCxnSpPr>
        <p:spPr>
          <a:xfrm flipV="1">
            <a:off x="1021056" y="4727674"/>
            <a:ext cx="0" cy="476487"/>
          </a:xfrm>
          <a:prstGeom prst="line">
            <a:avLst/>
          </a:prstGeom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389952" y="4686108"/>
            <a:ext cx="0" cy="476487"/>
          </a:xfrm>
          <a:prstGeom prst="line">
            <a:avLst/>
          </a:prstGeom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18560" y="6298127"/>
            <a:ext cx="57226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הגדרת מחוסן מעודכנת תכנס לתוקף מ- 1.10.21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7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מהיום (29.8.21): אפשרות לקבל חיסון 3 מעל גיל 12 למי שחלפו מעל  5 חודשים מהחיסון השני  </a:t>
            </a:r>
          </a:p>
          <a:p>
            <a:endParaRPr lang="he-IL" dirty="0"/>
          </a:p>
          <a:p>
            <a:r>
              <a:rPr lang="he-IL" dirty="0" smtClean="0"/>
              <a:t>מיום 3.9.21: מחוסנים עם חיסון בתוקף יידרשו לבידוד רק עד קבלת תוצאה שלילית מנתב"ג ממדינות כתומות </a:t>
            </a:r>
          </a:p>
          <a:p>
            <a:pPr lvl="1"/>
            <a:r>
              <a:rPr lang="he-IL" dirty="0" smtClean="0"/>
              <a:t>מחוסן מנה שלישית – שבוע לאחר מנת החיסון  </a:t>
            </a:r>
          </a:p>
          <a:p>
            <a:pPr lvl="1"/>
            <a:r>
              <a:rPr lang="he-IL" dirty="0" smtClean="0"/>
              <a:t>מחוסן 2 מנות פחות מ- 6 חודשים ממנת החיסון </a:t>
            </a:r>
            <a:r>
              <a:rPr lang="he-IL" dirty="0" err="1" smtClean="0"/>
              <a:t>השניה</a:t>
            </a: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מיום 1.10.21  - זכאות לתו ירוק לפי הגדרת מחוסן מעודכנת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338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הכלים למלחמה בקורונה</a:t>
            </a:r>
            <a:endParaRPr lang="he-I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671" y="1825625"/>
            <a:ext cx="7716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כותרת 1"/>
          <p:cNvSpPr txBox="1">
            <a:spLocks/>
          </p:cNvSpPr>
          <p:nvPr/>
        </p:nvSpPr>
        <p:spPr bwMode="auto">
          <a:xfrm>
            <a:off x="857251" y="467161"/>
            <a:ext cx="10515600" cy="3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 dirty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מס' מאומתים יומי </a:t>
            </a:r>
            <a:r>
              <a:rPr kumimoji="0" lang="he-IL" alt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(ממוצע שבועי נע) </a:t>
            </a:r>
            <a:endParaRPr kumimoji="0" lang="he-IL" alt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0189"/>
            <a:ext cx="12192000" cy="5378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2851" y="1801313"/>
            <a:ext cx="671404" cy="24622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8,670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711" y="326078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מקדם ההדבקה 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Google Shape;190;p2"/>
          <p:cNvPicPr preferRelativeResize="0"/>
          <p:nvPr/>
        </p:nvPicPr>
        <p:blipFill>
          <a:blip r:embed="rId2"/>
          <a:srcRect/>
          <a:stretch/>
        </p:blipFill>
        <p:spPr>
          <a:xfrm>
            <a:off x="2738033" y="1983527"/>
            <a:ext cx="6045998" cy="423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4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מבצע החיסון הלאומי – תמונת מצב</a:t>
            </a:r>
            <a:endParaRPr lang="he-IL" sz="36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092"/>
            <a:ext cx="9839325" cy="4946072"/>
          </a:xfrm>
        </p:spPr>
      </p:pic>
      <p:sp>
        <p:nvSpPr>
          <p:cNvPr id="5" name="TextBox 4"/>
          <p:cNvSpPr txBox="1"/>
          <p:nvPr/>
        </p:nvSpPr>
        <p:spPr>
          <a:xfrm>
            <a:off x="9618236" y="3020299"/>
            <a:ext cx="231370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גילאי בית ספר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3486" y="4274128"/>
            <a:ext cx="2313709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גילאי 60+ שלוש מנות 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486" y="5481790"/>
            <a:ext cx="2313709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תמונה ארצית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שתי מנות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4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40625" y="87941"/>
            <a:ext cx="5051375" cy="120166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r"/>
            <a:r>
              <a:rPr lang="he-IL" dirty="0" smtClean="0"/>
              <a:t>מועילות החיסון 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65" y="5449523"/>
            <a:ext cx="4175909" cy="123867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b="65776"/>
          <a:stretch/>
        </p:blipFill>
        <p:spPr>
          <a:xfrm>
            <a:off x="7140625" y="5658057"/>
            <a:ext cx="3844333" cy="47553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t="58081"/>
          <a:stretch/>
        </p:blipFill>
        <p:spPr>
          <a:xfrm>
            <a:off x="7140625" y="6275540"/>
            <a:ext cx="3844333" cy="58246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/>
          <a:srcRect l="-705" r="49785" b="52666"/>
          <a:stretch/>
        </p:blipFill>
        <p:spPr>
          <a:xfrm>
            <a:off x="6713950" y="1886894"/>
            <a:ext cx="4985359" cy="356262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4"/>
          <a:srcRect t="45216" r="51616" b="12766"/>
          <a:stretch/>
        </p:blipFill>
        <p:spPr>
          <a:xfrm>
            <a:off x="292017" y="1886894"/>
            <a:ext cx="5228603" cy="349067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2" y="87941"/>
            <a:ext cx="725247" cy="127066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27" y="465049"/>
            <a:ext cx="1404156" cy="89366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0" y="29700"/>
            <a:ext cx="1048530" cy="146887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6" y="377297"/>
            <a:ext cx="1885655" cy="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49589" t="26076"/>
          <a:stretch/>
        </p:blipFill>
        <p:spPr>
          <a:xfrm>
            <a:off x="7703506" y="2354893"/>
            <a:ext cx="3841315" cy="43303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49589" b="75884"/>
          <a:stretch/>
        </p:blipFill>
        <p:spPr>
          <a:xfrm>
            <a:off x="764454" y="2708357"/>
            <a:ext cx="6191440" cy="2277001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 bwMode="auto">
          <a:xfrm>
            <a:off x="7140625" y="87941"/>
            <a:ext cx="5051375" cy="12016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he-IL" smtClean="0"/>
              <a:t>מועילות החיסון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2" y="87941"/>
            <a:ext cx="725247" cy="127066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27" y="465049"/>
            <a:ext cx="1404156" cy="89366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0" y="29700"/>
            <a:ext cx="1048530" cy="146887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6" y="377297"/>
            <a:ext cx="1885655" cy="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הסיכון לתחלואה קשה ככל שמתרחקים מהחיסון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71" y="1657132"/>
            <a:ext cx="7189941" cy="5200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3037" y="2154477"/>
            <a:ext cx="2167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מכנה – כלל החולים הקשים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14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הסיכון לתחלואה קשה ככל שמתרחקים מהחיסון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9970719" y="2154477"/>
            <a:ext cx="20793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מתוך כלל החולים הקשים </a:t>
            </a:r>
            <a:r>
              <a:rPr lang="he-IL" u="sng" dirty="0" smtClean="0"/>
              <a:t>באותה קבוצת גיל </a:t>
            </a:r>
            <a:endParaRPr lang="he-IL" u="sng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12" y="2000914"/>
            <a:ext cx="6141342" cy="45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השפעת חיסון מנה 3 על תחלואה קשה  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501" y="1825625"/>
            <a:ext cx="4902168" cy="49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20271</TotalTime>
  <Words>358</Words>
  <Application>Microsoft Office PowerPoint</Application>
  <PresentationFormat>מסך רחב</PresentationFormat>
  <Paragraphs>78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Segoe UI Semibold</vt:lpstr>
      <vt:lpstr>Tahoma</vt:lpstr>
      <vt:lpstr>Times New Roman</vt:lpstr>
      <vt:lpstr>ערכת נושא Office</vt:lpstr>
      <vt:lpstr>6_ערכת נושא Office</vt:lpstr>
      <vt:lpstr>7_ערכת נושא Office</vt:lpstr>
      <vt:lpstr>מסיבת עיתונאים </vt:lpstr>
      <vt:lpstr>מצגת של PowerPoint‏</vt:lpstr>
      <vt:lpstr>מצגת של PowerPoint‏</vt:lpstr>
      <vt:lpstr>מבצע החיסון הלאומי – תמונת מצב</vt:lpstr>
      <vt:lpstr>מועילות החיסון </vt:lpstr>
      <vt:lpstr>מצגת של PowerPoint‏</vt:lpstr>
      <vt:lpstr>הסיכון לתחלואה קשה ככל שמתרחקים מהחיסון</vt:lpstr>
      <vt:lpstr>הסיכון לתחלואה קשה ככל שמתרחקים מהחיסון</vt:lpstr>
      <vt:lpstr>השפעת חיסון מנה 3 על תחלואה קשה  </vt:lpstr>
      <vt:lpstr>דיווחים על תופעות לוואי כלליות בסמיכות לחיסון</vt:lpstr>
      <vt:lpstr>מצגת של PowerPoint‏</vt:lpstr>
      <vt:lpstr>הגדרת מחוסן/ מחלים מעודכנת</vt:lpstr>
      <vt:lpstr>תו ירוק ומצב ההתחסנות: מחוסן = 2 מנות עד חצי שנה ואז שלוש מנות </vt:lpstr>
      <vt:lpstr>לסיכום </vt:lpstr>
      <vt:lpstr>כל הכלים למלחמה בקורונה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אביגיל אוחנה</cp:lastModifiedBy>
  <cp:revision>1280</cp:revision>
  <cp:lastPrinted>2021-08-29T12:58:31Z</cp:lastPrinted>
  <dcterms:created xsi:type="dcterms:W3CDTF">2020-05-07T20:58:27Z</dcterms:created>
  <dcterms:modified xsi:type="dcterms:W3CDTF">2021-08-29T14:53:04Z</dcterms:modified>
</cp:coreProperties>
</file>