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85" r:id="rId5"/>
    <p:sldId id="290" r:id="rId6"/>
    <p:sldId id="289" r:id="rId7"/>
    <p:sldId id="288" r:id="rId8"/>
    <p:sldId id="294" r:id="rId9"/>
    <p:sldId id="271" r:id="rId10"/>
    <p:sldId id="291" r:id="rId11"/>
    <p:sldId id="278" r:id="rId12"/>
    <p:sldId id="257" r:id="rId13"/>
    <p:sldId id="258" r:id="rId14"/>
    <p:sldId id="260" r:id="rId15"/>
    <p:sldId id="268" r:id="rId16"/>
    <p:sldId id="273" r:id="rId17"/>
    <p:sldId id="292" r:id="rId18"/>
    <p:sldId id="279" r:id="rId19"/>
    <p:sldId id="270" r:id="rId20"/>
    <p:sldId id="267" r:id="rId21"/>
    <p:sldId id="293" r:id="rId22"/>
    <p:sldId id="272" r:id="rId23"/>
    <p:sldId id="259" r:id="rId24"/>
    <p:sldId id="261" r:id="rId25"/>
    <p:sldId id="262" r:id="rId26"/>
    <p:sldId id="263" r:id="rId27"/>
    <p:sldId id="277" r:id="rId2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vital\Documents\&#1510;&#1493;&#1493;&#1514;%20&#1502;&#1495;&#1511;&#1512;%20&#1505;&#1489;&#1497;&#1489;&#1514;&#1497;\&#1511;&#1493;&#1512;&#1493;&#1504;&#1492;\&#1489;&#1504;&#1494;&#15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vital\Documents\&#1510;&#1493;&#1493;&#1514;%20&#1502;&#1495;&#1511;&#1512;%20&#1505;&#1489;&#1497;&#1489;&#1514;&#1497;\&#1511;&#1493;&#1512;&#1493;&#1504;&#1492;\NOx.x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vital\Documents\&#1510;&#1493;&#1493;&#1514;%20&#1502;&#1495;&#1511;&#1512;%20&#1505;&#1489;&#1497;&#1489;&#1514;&#1497;\&#1506;&#1489;&#1493;&#1491;&#1492;%20&#1502;&#1493;&#1500;%20&#1502;&#1513;&#1512;&#1491;%20&#1492;&#1490;&#1504;&#1505;\PRTR-%20&#1502;&#1508;&#1500;&#1505;\&#1502;&#1510;&#1488;&#1497;%20&#1508;&#1500;&#1497;&#1496;&#1493;&#1514;%20&#1500;&#1488;&#1493;&#1497;&#1512;%202018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vital\Documents\&#1510;&#1493;&#1493;&#1514;%20&#1502;&#1495;&#1511;&#1512;%20&#1505;&#1489;&#1497;&#1489;&#1514;&#1497;\&#1511;&#1493;&#1512;&#1493;&#1504;&#1492;\PM10.x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vital\Documents\&#1510;&#1493;&#1493;&#1514;%20&#1502;&#1495;&#1511;&#1512;%20&#1505;&#1489;&#1497;&#1489;&#1514;&#1497;\&#1511;&#1493;&#1512;&#1493;&#1504;&#1492;\PM10.x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vital\Documents\&#1510;&#1493;&#1493;&#1514;%20&#1502;&#1495;&#1511;&#1512;%20&#1505;&#1489;&#1497;&#1489;&#1514;&#1497;\&#1511;&#1493;&#1512;&#1493;&#1504;&#1492;\O3.xl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0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he-IL">
                <a:solidFill>
                  <a:srgbClr val="FF0000"/>
                </a:solidFill>
              </a:rPr>
              <a:t>ירידות</a:t>
            </a:r>
            <a:r>
              <a:rPr lang="he-IL"/>
              <a:t> משמעותיות בזיהום מסרטן של </a:t>
            </a:r>
            <a:r>
              <a:rPr lang="he-IL">
                <a:solidFill>
                  <a:srgbClr val="FF0000"/>
                </a:solidFill>
              </a:rPr>
              <a:t>בנזן תחבורתי </a:t>
            </a:r>
            <a:r>
              <a:rPr lang="he-IL"/>
              <a:t>בכל הארץ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he-IL" sz="1800" b="0" i="0" baseline="0">
                <a:effectLst/>
              </a:rPr>
              <a:t>לפני ואחרי העוצר (15נק. יחוס  מרץ 2020)</a:t>
            </a:r>
            <a:endParaRPr lang="he-IL">
              <a:effectLst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80" b="0" i="0" u="none" strike="noStrike" kern="120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Recovered_Sheet1!$R$75:$AA$75</c:f>
              <c:strCache>
                <c:ptCount val="10"/>
                <c:pt idx="1">
                  <c:v>אשקלון דרום</c:v>
                </c:pt>
                <c:pt idx="2">
                  <c:v>עירוני ד</c:v>
                </c:pt>
                <c:pt idx="3">
                  <c:v>ניר גלים 2</c:v>
                </c:pt>
                <c:pt idx="4">
                  <c:v>ירוחם</c:v>
                </c:pt>
                <c:pt idx="5">
                  <c:v>הדר</c:v>
                </c:pt>
                <c:pt idx="6">
                  <c:v>ב''ש רמת.ח</c:v>
                </c:pt>
                <c:pt idx="7">
                  <c:v>אשדוד-איגוד</c:v>
                </c:pt>
                <c:pt idx="8">
                  <c:v>בר אילן -י''ם</c:v>
                </c:pt>
                <c:pt idx="9">
                  <c:v>עצמאות חיפה</c:v>
                </c:pt>
              </c:strCache>
            </c:strRef>
          </c:cat>
          <c:val>
            <c:numRef>
              <c:f>Recovered_Sheet1!$R$77:$AA$77</c:f>
              <c:numCache>
                <c:formatCode>0%</c:formatCode>
                <c:ptCount val="10"/>
                <c:pt idx="1">
                  <c:v>0.35397196261682229</c:v>
                </c:pt>
                <c:pt idx="2">
                  <c:v>0.47286476868327421</c:v>
                </c:pt>
                <c:pt idx="3">
                  <c:v>0.37433862433862441</c:v>
                </c:pt>
                <c:pt idx="4">
                  <c:v>0.2622699386503069</c:v>
                </c:pt>
                <c:pt idx="5">
                  <c:v>0.28582802547770714</c:v>
                </c:pt>
                <c:pt idx="6">
                  <c:v>0.39166666666666661</c:v>
                </c:pt>
                <c:pt idx="7">
                  <c:v>0.39534883720930247</c:v>
                </c:pt>
                <c:pt idx="8">
                  <c:v>0.35483870967741915</c:v>
                </c:pt>
                <c:pt idx="9">
                  <c:v>0.49695121951219512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6-478F-8138-196272D4AC0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67281400"/>
        <c:axId val="708665960"/>
      </c:barChart>
      <c:catAx>
        <c:axId val="667281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he-IL"/>
          </a:p>
        </c:txPr>
        <c:crossAx val="708665960"/>
        <c:crosses val="autoZero"/>
        <c:auto val="1"/>
        <c:lblAlgn val="ctr"/>
        <c:lblOffset val="100"/>
        <c:noMultiLvlLbl val="0"/>
      </c:catAx>
      <c:valAx>
        <c:axId val="7086659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6728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0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he-IL" sz="2200" b="1" i="0" baseline="0">
                <a:solidFill>
                  <a:srgbClr val="FF0000"/>
                </a:solidFill>
                <a:effectLst/>
              </a:rPr>
              <a:t>ירידות משמעותיות </a:t>
            </a:r>
            <a:r>
              <a:rPr lang="he-IL" sz="2200" b="1" i="0" baseline="0">
                <a:effectLst/>
              </a:rPr>
              <a:t>בכל הארץ </a:t>
            </a:r>
            <a:r>
              <a:rPr lang="he-IL" sz="2200" b="0" i="0" baseline="0">
                <a:effectLst/>
              </a:rPr>
              <a:t>בתחמוצות חנקן</a:t>
            </a:r>
            <a:endParaRPr lang="he-IL" sz="2200">
              <a:effectLst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he-IL" sz="2200" b="0" i="0" baseline="0">
                <a:effectLst/>
              </a:rPr>
              <a:t>לפני ואחרי העוצר (15 במרץ 2020 נק. יחוס)</a:t>
            </a:r>
            <a:endParaRPr lang="he-IL" sz="2200">
              <a:effectLst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he-IL" sz="2200">
              <a:effectLst/>
            </a:endParaRPr>
          </a:p>
        </c:rich>
      </c:tx>
      <c:layout>
        <c:manualLayout>
          <c:xMode val="edge"/>
          <c:yMode val="edge"/>
          <c:x val="0.17963242846518376"/>
          <c:y val="5.75225993833271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0" i="0" u="none" strike="noStrike" kern="120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NOx!$T$1301</c:f>
              <c:strCache>
                <c:ptCount val="1"/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NOx!$M$1292:$S$1292</c:f>
              <c:strCache>
                <c:ptCount val="7"/>
                <c:pt idx="0">
                  <c:v>חיפה אחוזה</c:v>
                </c:pt>
                <c:pt idx="1">
                  <c:v>חיפה הדר</c:v>
                </c:pt>
                <c:pt idx="2">
                  <c:v>חיפה (העצמאות)</c:v>
                </c:pt>
                <c:pt idx="3">
                  <c:v>ראשון לציון</c:v>
                </c:pt>
                <c:pt idx="4">
                  <c:v>כביש 4</c:v>
                </c:pt>
                <c:pt idx="5">
                  <c:v>דוש דן (אחד העם)</c:v>
                </c:pt>
                <c:pt idx="6">
                  <c:v>ירושלים</c:v>
                </c:pt>
              </c:strCache>
            </c:strRef>
          </c:cat>
          <c:val>
            <c:numRef>
              <c:f>NOx!$M$1301:$S$1301</c:f>
              <c:numCache>
                <c:formatCode>0%</c:formatCode>
                <c:ptCount val="7"/>
                <c:pt idx="0">
                  <c:v>0.51314291481302376</c:v>
                </c:pt>
                <c:pt idx="1">
                  <c:v>0.42175577599931857</c:v>
                </c:pt>
                <c:pt idx="2">
                  <c:v>0.47810604536998536</c:v>
                </c:pt>
                <c:pt idx="3">
                  <c:v>0.48489439509809074</c:v>
                </c:pt>
                <c:pt idx="4">
                  <c:v>0.58711723253866477</c:v>
                </c:pt>
                <c:pt idx="5">
                  <c:v>0.45322280222293476</c:v>
                </c:pt>
                <c:pt idx="6">
                  <c:v>0.45206560655291261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F-434F-B22F-1C7003F98BF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14709992"/>
        <c:axId val="614713272"/>
      </c:barChart>
      <c:catAx>
        <c:axId val="61470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he-IL"/>
          </a:p>
        </c:txPr>
        <c:crossAx val="614713272"/>
        <c:crosses val="autoZero"/>
        <c:auto val="1"/>
        <c:lblAlgn val="ctr"/>
        <c:lblOffset val="100"/>
        <c:noMultiLvlLbl val="0"/>
      </c:catAx>
      <c:valAx>
        <c:axId val="6147132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14709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rtl="1">
              <a:defRPr/>
            </a:pPr>
            <a:r>
              <a:rPr lang="en-US"/>
              <a:t>%</a:t>
            </a:r>
            <a:r>
              <a:rPr lang="he-IL"/>
              <a:t>פליטות </a:t>
            </a:r>
            <a:r>
              <a:rPr lang="en-US"/>
              <a:t>NOX</a:t>
            </a:r>
            <a:r>
              <a:rPr lang="he-IL"/>
              <a:t>  במפרץ חיפה לפי סקטורים </a:t>
            </a:r>
          </a:p>
          <a:p>
            <a:pPr rtl="1">
              <a:defRPr/>
            </a:pPr>
            <a:r>
              <a:rPr lang="he-IL"/>
              <a:t>(נתוני מצאי הגנ"ס 2018)</a:t>
            </a:r>
          </a:p>
        </c:rich>
      </c:tx>
      <c:layout>
        <c:manualLayout>
          <c:xMode val="edge"/>
          <c:yMode val="edge"/>
          <c:x val="2.1537976706599495E-2"/>
          <c:y val="2.314814814814814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8421289105585639"/>
          <c:y val="0.23671296296296296"/>
          <c:w val="0.35987610468073988"/>
          <c:h val="0.7284991980169144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4C-45D1-A11C-A87C35DE80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4C-45D1-A11C-A87C35DE80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4C-45D1-A11C-A87C35DE8055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4C-45D1-A11C-A87C35DE8055}"/>
              </c:ext>
            </c:extLst>
          </c:dPt>
          <c:dPt>
            <c:idx val="4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B4C-45D1-A11C-A87C35DE8055}"/>
              </c:ext>
            </c:extLst>
          </c:dPt>
          <c:dPt>
            <c:idx val="5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B4C-45D1-A11C-A87C35DE805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B4C-45D1-A11C-A87C35DE805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B4C-45D1-A11C-A87C35DE80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'גרפים חיפה'!$E$30:$J$30</c:f>
              <c:strCache>
                <c:ptCount val="6"/>
                <c:pt idx="0">
                  <c:v> תעשייה </c:v>
                </c:pt>
                <c:pt idx="1">
                  <c:v> תחבורה כבישית </c:v>
                </c:pt>
                <c:pt idx="2">
                  <c:v> תחבורה לא כבישית (צמ"ה) </c:v>
                </c:pt>
                <c:pt idx="3">
                  <c:v> רכבות </c:v>
                </c:pt>
                <c:pt idx="4">
                  <c:v> כלי שיט בנמלים </c:v>
                </c:pt>
                <c:pt idx="5">
                  <c:v> שריפת עץ לחימום ביתי </c:v>
                </c:pt>
              </c:strCache>
            </c:strRef>
          </c:cat>
          <c:val>
            <c:numRef>
              <c:f>'גרפים חיפה'!$E$31:$J$31</c:f>
              <c:numCache>
                <c:formatCode>#,##0</c:formatCode>
                <c:ptCount val="6"/>
                <c:pt idx="0">
                  <c:v>1748.6498156341599</c:v>
                </c:pt>
                <c:pt idx="1">
                  <c:v>1055.4038745098001</c:v>
                </c:pt>
                <c:pt idx="2">
                  <c:v>423.44694145290401</c:v>
                </c:pt>
                <c:pt idx="3">
                  <c:v>286.07023105251898</c:v>
                </c:pt>
                <c:pt idx="4">
                  <c:v>4715.8898081977304</c:v>
                </c:pt>
                <c:pt idx="5">
                  <c:v>2.7874512720000002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B4C-45D1-A11C-A87C35DE8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5059854224911424E-2"/>
          <c:y val="0.21058253135024788"/>
          <c:w val="0.3649858861981875"/>
          <c:h val="0.7662693205016040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 rtl="0">
            <a:defRPr/>
          </a:pPr>
          <a:endParaRPr lang="he-I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1">
              <a:defRPr sz="2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he-IL" sz="2200" dirty="0">
                <a:solidFill>
                  <a:srgbClr val="FF0000"/>
                </a:solidFill>
              </a:rPr>
              <a:t>ירידות משמעותיות </a:t>
            </a:r>
            <a:r>
              <a:rPr lang="he-IL" sz="2200" dirty="0"/>
              <a:t>בכל הארץ בחלקיקים נשימים</a:t>
            </a:r>
          </a:p>
          <a:p>
            <a:pPr algn="ctr" rtl="1">
              <a:defRPr sz="2200"/>
            </a:pPr>
            <a:r>
              <a:rPr lang="he-IL" sz="2200" dirty="0"/>
              <a:t>לפני ואחרי העוצר (15 במרץ 2020 נק. יחוס)</a:t>
            </a:r>
          </a:p>
          <a:p>
            <a:pPr algn="ctr" rtl="1">
              <a:defRPr sz="2200"/>
            </a:pPr>
            <a:endParaRPr lang="en-US" sz="2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1">
            <a:defRPr sz="2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Recovered_Sheet1!$N$74:$U$74</c:f>
              <c:strCache>
                <c:ptCount val="8"/>
                <c:pt idx="0">
                  <c:v>באר שבע</c:v>
                </c:pt>
                <c:pt idx="1">
                  <c:v>גוש עציון</c:v>
                </c:pt>
                <c:pt idx="2">
                  <c:v>ירושלים-ספרא</c:v>
                </c:pt>
                <c:pt idx="3">
                  <c:v>קרית אתא</c:v>
                </c:pt>
                <c:pt idx="4">
                  <c:v>נשר</c:v>
                </c:pt>
                <c:pt idx="5">
                  <c:v>חיפה-נו"ש</c:v>
                </c:pt>
                <c:pt idx="6">
                  <c:v>עפולה</c:v>
                </c:pt>
                <c:pt idx="7">
                  <c:v>גוש דן - שיכון ל</c:v>
                </c:pt>
              </c:strCache>
            </c:strRef>
          </c:cat>
          <c:val>
            <c:numRef>
              <c:f>Recovered_Sheet1!$N$76:$U$76</c:f>
              <c:numCache>
                <c:formatCode>0%</c:formatCode>
                <c:ptCount val="8"/>
                <c:pt idx="0">
                  <c:v>0.57458823529411762</c:v>
                </c:pt>
                <c:pt idx="1">
                  <c:v>0.5040436005625879</c:v>
                </c:pt>
                <c:pt idx="2">
                  <c:v>0.36480293308890943</c:v>
                </c:pt>
                <c:pt idx="3">
                  <c:v>0.50578248031496065</c:v>
                </c:pt>
                <c:pt idx="4">
                  <c:v>0.5552631578947369</c:v>
                </c:pt>
                <c:pt idx="5">
                  <c:v>0.47600336101225782</c:v>
                </c:pt>
                <c:pt idx="6">
                  <c:v>0.61361821086261981</c:v>
                </c:pt>
                <c:pt idx="7">
                  <c:v>0.34559939301972697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4-43B3-A065-5078435189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69322600"/>
        <c:axId val="769329160"/>
      </c:barChart>
      <c:catAx>
        <c:axId val="76932260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he-IL"/>
          </a:p>
        </c:txPr>
        <c:crossAx val="769329160"/>
        <c:crosses val="autoZero"/>
        <c:auto val="1"/>
        <c:lblAlgn val="ctr"/>
        <c:lblOffset val="100"/>
        <c:noMultiLvlLbl val="0"/>
      </c:catAx>
      <c:valAx>
        <c:axId val="769329160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769322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2200"/>
      </a:pPr>
      <a:endParaRPr lang="he-I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he-IL"/>
              <a:t>עליות בכל הארץ בחלקיקים נשימים</a:t>
            </a:r>
          </a:p>
          <a:p>
            <a:pPr>
              <a:defRPr/>
            </a:pPr>
            <a:r>
              <a:rPr lang="he-IL"/>
              <a:t>לעומת מרץ שנה שעברה (2019,2020)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Recovered_Sheet1!$N$74:$U$74</c:f>
              <c:strCache>
                <c:ptCount val="8"/>
                <c:pt idx="0">
                  <c:v>באר שבע</c:v>
                </c:pt>
                <c:pt idx="1">
                  <c:v>גוש עציון</c:v>
                </c:pt>
                <c:pt idx="2">
                  <c:v>ירושלים-ספרא</c:v>
                </c:pt>
                <c:pt idx="3">
                  <c:v>קרית אתא</c:v>
                </c:pt>
                <c:pt idx="4">
                  <c:v>נשר</c:v>
                </c:pt>
                <c:pt idx="5">
                  <c:v>חיפה-נו"ש</c:v>
                </c:pt>
                <c:pt idx="6">
                  <c:v>עפולה</c:v>
                </c:pt>
                <c:pt idx="7">
                  <c:v>גוש דן - שיכון ל</c:v>
                </c:pt>
              </c:strCache>
            </c:strRef>
          </c:cat>
          <c:val>
            <c:numRef>
              <c:f>Recovered_Sheet1!$N$75:$U$75</c:f>
              <c:numCache>
                <c:formatCode>0%</c:formatCode>
                <c:ptCount val="8"/>
                <c:pt idx="0">
                  <c:v>0.69726309369520456</c:v>
                </c:pt>
                <c:pt idx="1">
                  <c:v>1.6214705060106236</c:v>
                </c:pt>
                <c:pt idx="2">
                  <c:v>1.1117712319516351</c:v>
                </c:pt>
                <c:pt idx="3">
                  <c:v>1.5043142597638508</c:v>
                </c:pt>
                <c:pt idx="4">
                  <c:v>1.3127228586601924</c:v>
                </c:pt>
                <c:pt idx="5">
                  <c:v>1.5315037690739528</c:v>
                </c:pt>
                <c:pt idx="6">
                  <c:v>1.4236480732382375</c:v>
                </c:pt>
                <c:pt idx="7">
                  <c:v>1.2423758582149129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54-406A-B3ED-F307EFE99FB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69322600"/>
        <c:axId val="769329160"/>
      </c:barChart>
      <c:catAx>
        <c:axId val="76932260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he-IL"/>
          </a:p>
        </c:txPr>
        <c:crossAx val="769329160"/>
        <c:crosses val="autoZero"/>
        <c:auto val="1"/>
        <c:lblAlgn val="ctr"/>
        <c:lblOffset val="100"/>
        <c:noMultiLvlLbl val="0"/>
      </c:catAx>
      <c:valAx>
        <c:axId val="769329160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769322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he-I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1"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he-IL" sz="1800" b="1" dirty="0">
                <a:solidFill>
                  <a:srgbClr val="FF0000"/>
                </a:solidFill>
              </a:rPr>
              <a:t>עליות מטרידות</a:t>
            </a:r>
            <a:r>
              <a:rPr lang="he-IL" sz="1800" dirty="0"/>
              <a:t> במזהם שניוני אוזון קרקע רעיל </a:t>
            </a:r>
            <a:r>
              <a:rPr lang="he-IL" sz="1800" b="1" dirty="0">
                <a:solidFill>
                  <a:srgbClr val="FF0000"/>
                </a:solidFill>
              </a:rPr>
              <a:t>על אף עוצר הקורונה</a:t>
            </a:r>
          </a:p>
          <a:p>
            <a:pPr algn="ctr" rtl="1">
              <a:defRPr/>
            </a:pPr>
            <a:r>
              <a:rPr lang="he-IL" sz="1800" dirty="0"/>
              <a:t> (15 במרץ 2020 נק. יחוס)</a:t>
            </a:r>
          </a:p>
          <a:p>
            <a:pPr algn="ctr" rtl="1">
              <a:defRPr/>
            </a:pPr>
            <a:endParaRPr lang="he-IL" sz="1800" dirty="0"/>
          </a:p>
          <a:p>
            <a:pPr algn="ctr" rtl="1">
              <a:defRPr/>
            </a:pP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1"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1.7533372081625441E-2"/>
          <c:y val="0.28630428749276432"/>
          <c:w val="0.96493325583674916"/>
          <c:h val="0.6228265575564384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Recovered_Sheet1!$J$180:$V$180</c:f>
              <c:strCache>
                <c:ptCount val="13"/>
                <c:pt idx="0">
                  <c:v>ניר גלים</c:v>
                </c:pt>
                <c:pt idx="1">
                  <c:v>אשדוד-איגוד</c:v>
                </c:pt>
                <c:pt idx="2">
                  <c:v>דרך פ'ת</c:v>
                </c:pt>
                <c:pt idx="3">
                  <c:v>יד אבנר</c:v>
                </c:pt>
                <c:pt idx="4">
                  <c:v>שפרינצק</c:v>
                </c:pt>
                <c:pt idx="5">
                  <c:v>ק.ים</c:v>
                </c:pt>
                <c:pt idx="6">
                  <c:v>ק.טבעון</c:v>
                </c:pt>
                <c:pt idx="7">
                  <c:v>ק.אתא</c:v>
                </c:pt>
                <c:pt idx="8">
                  <c:v>פארק הכרמל</c:v>
                </c:pt>
                <c:pt idx="9">
                  <c:v>נשר</c:v>
                </c:pt>
                <c:pt idx="10">
                  <c:v>נ.שאנן</c:v>
                </c:pt>
                <c:pt idx="11">
                  <c:v>כ.חסידים</c:v>
                </c:pt>
                <c:pt idx="12">
                  <c:v>גליל מערבי</c:v>
                </c:pt>
              </c:strCache>
            </c:strRef>
          </c:cat>
          <c:val>
            <c:numRef>
              <c:f>Recovered_Sheet1!$J$186:$V$186</c:f>
              <c:numCache>
                <c:formatCode>0.00%</c:formatCode>
                <c:ptCount val="13"/>
                <c:pt idx="0">
                  <c:v>1.3396409794789508</c:v>
                </c:pt>
                <c:pt idx="1">
                  <c:v>1.3034672766432427</c:v>
                </c:pt>
                <c:pt idx="2">
                  <c:v>1.2464663830342864</c:v>
                </c:pt>
                <c:pt idx="3">
                  <c:v>1.2354181662057555</c:v>
                </c:pt>
                <c:pt idx="4">
                  <c:v>1.0447230512993186</c:v>
                </c:pt>
                <c:pt idx="5">
                  <c:v>1.1477994731132808</c:v>
                </c:pt>
                <c:pt idx="6">
                  <c:v>1.0157911521163006</c:v>
                </c:pt>
                <c:pt idx="7">
                  <c:v>1.0503265348626174</c:v>
                </c:pt>
                <c:pt idx="8">
                  <c:v>1.059845199421765</c:v>
                </c:pt>
                <c:pt idx="9">
                  <c:v>1.0277304964539007</c:v>
                </c:pt>
                <c:pt idx="10">
                  <c:v>1.0809280590491424</c:v>
                </c:pt>
                <c:pt idx="11">
                  <c:v>1.0382889376834421</c:v>
                </c:pt>
                <c:pt idx="12">
                  <c:v>1.0411672746221992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AC-4F0A-8B7D-4FEE06A1A7B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888558944"/>
        <c:axId val="888559928"/>
      </c:barChart>
      <c:catAx>
        <c:axId val="88855894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he-IL"/>
          </a:p>
        </c:txPr>
        <c:crossAx val="888559928"/>
        <c:crosses val="autoZero"/>
        <c:auto val="1"/>
        <c:lblAlgn val="ctr"/>
        <c:lblOffset val="100"/>
        <c:noMultiLvlLbl val="0"/>
      </c:catAx>
      <c:valAx>
        <c:axId val="888559928"/>
        <c:scaling>
          <c:orientation val="minMax"/>
        </c:scaling>
        <c:delete val="1"/>
        <c:axPos val="r"/>
        <c:numFmt formatCode="0.00%" sourceLinked="1"/>
        <c:majorTickMark val="none"/>
        <c:minorTickMark val="none"/>
        <c:tickLblPos val="nextTo"/>
        <c:crossAx val="88855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500"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8BF6-5ECF-4F9D-9541-BD935E91B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85DC87-B775-4020-9450-F4FBF1B95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74C8-F808-4949-944A-79C00FDB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FF7CA-B338-4F7F-AE8E-E37945091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0917C-1A6D-448D-A077-C323A9496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679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01BF-6A97-4312-BBCB-CA6074FAA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63D51-6B26-497F-9391-7045650F0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94B3C-CEA3-43F7-9F45-D1C15D1D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20A22-07E7-4652-927F-7863A41E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7AECC-9107-4156-BA36-C7C38B0F6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622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2B0154-6DEB-4D5B-A57B-15033881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9DDE3-AC8F-4B70-83C1-774768249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381D9-B56E-47FF-8143-F34C37C3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E03DC-5F19-45EF-A07D-2EBC0FE46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8BDA0-B3A0-49A2-A6B7-CEE52E0E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12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0158-2D5E-4089-A0C0-74074219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70F66-C470-4242-A6E3-A90D78FB0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9F75B-54A2-496C-A749-D5CA1FCD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53FF5-9E53-457F-91FE-129CCAD1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11754-0339-4B01-A1EC-4263D56A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89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CBEAF-58FA-4579-915B-1602E04C1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D30E5-F1ED-44C4-A0F9-BB608710E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25132-4A24-4EE3-A7D1-65BDF51D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22D74-E1BD-4487-B43B-27BF9D5D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877A1-DE76-41EA-ABA1-F46C78A5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829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A23CD-1D38-430C-90E3-4D79564F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264CD-4F5D-45D3-A3DF-2A7E03719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D1EE3-3FAE-458B-AAB3-D98F1F5F2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B70A3-1CE8-451E-80A7-3144EB1D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C2A0D-9967-4B54-A1B2-B7351B07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A7BA7-147B-4FBC-B9EF-EA772FFF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234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71DBD-0EFB-4BE7-9819-FD7BC0A1E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284D4-49E0-4F36-A364-02E2E328F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6C28F-0E45-496F-8FF0-82FFBAD72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2F60CC-1FE5-4DE2-8390-0AB057B8C2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2C041-4EF8-440E-8E98-DB5B9E0B0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964590-3A2F-4B5D-ACE1-2780F5C0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2FC8B-E798-41DC-88B5-B034668D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A50880-B86A-43A1-969C-A284C0BEF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298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659C-B511-481C-B542-D15CB79E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400E5E-1361-4494-B048-1034D97AA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0C8AD-AE29-4F43-AB56-4D24F74A4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05193-D0CE-4674-8618-883C866D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492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DDEA43-F410-47C1-860C-25F2667B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EC2A88-6BFB-4F4A-AE0C-DE646FDA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D8F80-172C-42FC-993D-4F87316E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589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E3C6A-957F-416D-BE53-DC9212B88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A8DBE-D1CA-4A77-AD70-0867ECD6A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D68BA-44A1-4A30-B454-6C69278D2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B3936-0F5B-474B-9F6D-890D2137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4E99E-2943-40D0-B9F9-663592CA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9EFC8-12E0-403B-84F4-CE419312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808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C7697-2CAD-4234-8EF3-B643D697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53F46C-DEEB-403D-A66F-F97D44D06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C5A5A-1E63-4EAF-930B-616455A2F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8A080-A735-405D-B3AE-08B932B68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BBA8C-756C-4CCF-8E7D-14BBC9CB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638BD-0F17-4355-B114-7332FDD93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327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D7FFF-8392-415B-9F71-3F5DEDCA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D02E3-5939-4828-9CA2-77E8CDC8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87646-F571-4029-8CB2-186104F84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9434-4164-42B3-8EEB-6BB3460E8047}" type="datetimeFigureOut">
              <a:rPr lang="he-IL" smtClean="0"/>
              <a:t>ד'/ניסן/תש"ף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A0567-0074-4352-B59B-2A2DFEBE4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DC31-07E9-43B2-B292-D9086AC12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DB08-1BBB-4668-B29E-F41380F213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41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9CE6-E126-4A49-A391-80998B651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מה לקורונה ולזיהום האויר?</a:t>
            </a:r>
            <a:b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e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56B530-2DF7-416D-B892-9FB9A9A27F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רויטל גולדשמיד, מרכז מחקר סביבתי חיפה</a:t>
            </a:r>
          </a:p>
          <a:p>
            <a:r>
              <a:rPr lang="he-IL" dirty="0"/>
              <a:t>29.03.2020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2DD70B-2EFF-487F-9FB2-CF25B215F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08" y="546894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26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E33F-470F-448B-9DB1-D3E05D93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171" y="3035753"/>
            <a:ext cx="10515600" cy="1325563"/>
          </a:xfrm>
        </p:spPr>
        <p:txBody>
          <a:bodyPr/>
          <a:lstStyle/>
          <a:p>
            <a:pPr algn="ctr" rtl="1"/>
            <a:r>
              <a:rPr lang="he-IL" dirty="0"/>
              <a:t>תחמוצות חנקן</a:t>
            </a:r>
          </a:p>
        </p:txBody>
      </p:sp>
    </p:spTree>
    <p:extLst>
      <p:ext uri="{BB962C8B-B14F-4D97-AF65-F5344CB8AC3E}">
        <p14:creationId xmlns:p14="http://schemas.microsoft.com/office/powerpoint/2010/main" val="311240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9A713E-F7E0-4B57-B4FF-5853386939DC}"/>
              </a:ext>
            </a:extLst>
          </p:cNvPr>
          <p:cNvSpPr/>
          <p:nvPr/>
        </p:nvSpPr>
        <p:spPr>
          <a:xfrm>
            <a:off x="2213428" y="491414"/>
            <a:ext cx="776514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/>
            <a:r>
              <a:rPr lang="he-IL" sz="4000" dirty="0">
                <a:solidFill>
                  <a:srgbClr val="FF0000"/>
                </a:solidFill>
              </a:rPr>
              <a:t>ההפחתה</a:t>
            </a:r>
            <a:r>
              <a:rPr lang="he-IL" sz="4000" dirty="0"/>
              <a:t> משמעותית יותר בתחמוצות חנקן היא </a:t>
            </a:r>
            <a:r>
              <a:rPr lang="he-IL" sz="4000" dirty="0">
                <a:solidFill>
                  <a:srgbClr val="FF0000"/>
                </a:solidFill>
              </a:rPr>
              <a:t>בערים</a:t>
            </a:r>
            <a:r>
              <a:rPr lang="he-IL" sz="4000" dirty="0"/>
              <a:t> גדולות שהזיהום העיקרי שלהם בתחמוצות חנקן הוא תחבורה כמו למשל </a:t>
            </a:r>
            <a:r>
              <a:rPr lang="he-IL" sz="4000" dirty="0">
                <a:solidFill>
                  <a:srgbClr val="FF0000"/>
                </a:solidFill>
              </a:rPr>
              <a:t>תל אביב</a:t>
            </a:r>
          </a:p>
          <a:p>
            <a:pPr lvl="1" algn="r" rtl="1"/>
            <a:endParaRPr lang="he-IL" sz="4000" dirty="0"/>
          </a:p>
          <a:p>
            <a:pPr lvl="1" algn="r" rtl="1"/>
            <a:r>
              <a:rPr lang="he-IL" sz="4000" dirty="0"/>
              <a:t>לכן ההפחתה בתל אביב גדולה מההפחתה בחיפה שכאן לתעשיות ולנמל יש חלק נכבד בזיהום</a:t>
            </a:r>
          </a:p>
          <a:p>
            <a:pPr lvl="1" algn="r" rtl="1"/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2891264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49544-A798-46C1-81BE-6C88699D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365126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000" u="sng" dirty="0"/>
              <a:t>הפחתה</a:t>
            </a:r>
            <a:r>
              <a:rPr lang="he-IL" sz="3000" dirty="0"/>
              <a:t> בריכוזים השעתיים של </a:t>
            </a:r>
            <a:r>
              <a:rPr lang="en-US" sz="3000" dirty="0" err="1"/>
              <a:t>Nox</a:t>
            </a:r>
            <a:r>
              <a:rPr lang="he-IL" sz="3000" dirty="0"/>
              <a:t> בתחנות התחבורתיות בחיפה </a:t>
            </a:r>
            <a:br>
              <a:rPr lang="he-IL" sz="3000" dirty="0"/>
            </a:br>
            <a:endParaRPr lang="he-IL" sz="3000" dirty="0">
              <a:solidFill>
                <a:srgbClr val="FF000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8E085C4-A150-4795-91D2-1EF118776ECE}"/>
              </a:ext>
            </a:extLst>
          </p:cNvPr>
          <p:cNvGrpSpPr/>
          <p:nvPr/>
        </p:nvGrpSpPr>
        <p:grpSpPr>
          <a:xfrm>
            <a:off x="1117600" y="1690689"/>
            <a:ext cx="8921699" cy="4802185"/>
            <a:chOff x="1468665" y="1951717"/>
            <a:chExt cx="8570634" cy="454115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CAA7A4F-6406-463B-A600-11E3136F8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68665" y="1951717"/>
              <a:ext cx="8570634" cy="4541157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3E7C60D-DB96-4A58-8C71-301740DC1E49}"/>
                </a:ext>
              </a:extLst>
            </p:cNvPr>
            <p:cNvSpPr/>
            <p:nvPr/>
          </p:nvSpPr>
          <p:spPr>
            <a:xfrm>
              <a:off x="6937830" y="2946401"/>
              <a:ext cx="2583542" cy="1814284"/>
            </a:xfrm>
            <a:prstGeom prst="rect">
              <a:avLst/>
            </a:prstGeom>
            <a:solidFill>
              <a:schemeClr val="accent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02BBD33-3573-45D4-A0D2-45C007B5DA18}"/>
                </a:ext>
              </a:extLst>
            </p:cNvPr>
            <p:cNvSpPr txBox="1"/>
            <p:nvPr/>
          </p:nvSpPr>
          <p:spPr>
            <a:xfrm>
              <a:off x="7537879" y="2952989"/>
              <a:ext cx="149497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תקופת העוצר</a:t>
              </a:r>
            </a:p>
          </p:txBody>
        </p:sp>
      </p:grp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6EF57D-830F-4083-8F58-9AF4681530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2154670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14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E0E491B-D1B6-43B2-B3FE-8F813AC45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791" y="1644500"/>
            <a:ext cx="9202720" cy="48483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07CCEFC-A90D-4047-8F0C-6BC60B39F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365126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000" u="sng" dirty="0"/>
              <a:t>הפחתה</a:t>
            </a:r>
            <a:r>
              <a:rPr lang="he-IL" sz="3000" dirty="0"/>
              <a:t> גם בריכוזים השעתיים של </a:t>
            </a:r>
            <a:r>
              <a:rPr lang="en-US" sz="3000" dirty="0" err="1"/>
              <a:t>Nox</a:t>
            </a:r>
            <a:r>
              <a:rPr lang="he-IL" sz="3000" dirty="0"/>
              <a:t> בתחנות הכלליות (תעשייתיות) בחיפה.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2A5B01-4CC7-4D6F-A1F5-2A73B260001B}"/>
              </a:ext>
            </a:extLst>
          </p:cNvPr>
          <p:cNvSpPr/>
          <p:nvPr/>
        </p:nvSpPr>
        <p:spPr>
          <a:xfrm>
            <a:off x="6782371" y="2656114"/>
            <a:ext cx="3043799" cy="1930400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7FD269-E919-4222-9B04-30FD2DCF75C7}"/>
              </a:ext>
            </a:extLst>
          </p:cNvPr>
          <p:cNvSpPr txBox="1"/>
          <p:nvPr/>
        </p:nvSpPr>
        <p:spPr>
          <a:xfrm>
            <a:off x="7556784" y="2656114"/>
            <a:ext cx="1494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תקופת העוצר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F81EEEBC-AEF9-4FBE-8942-EA93CD2C91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791" y="1979198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40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D15FA72-70B1-425A-B5DC-BD1331AF6655}"/>
              </a:ext>
            </a:extLst>
          </p:cNvPr>
          <p:cNvSpPr txBox="1">
            <a:spLocks/>
          </p:cNvSpPr>
          <p:nvPr/>
        </p:nvSpPr>
        <p:spPr>
          <a:xfrm>
            <a:off x="255359" y="2287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000" dirty="0"/>
              <a:t>הפחתת הנוקסים הרבה יותר משמעותיים במטרופולינים </a:t>
            </a:r>
          </a:p>
          <a:p>
            <a:pPr algn="ctr" rtl="1"/>
            <a:r>
              <a:rPr lang="he-IL" sz="3000" dirty="0"/>
              <a:t>בהם הזיהום העיקרי הוא מתחבורה בלבד (</a:t>
            </a:r>
            <a:r>
              <a:rPr lang="he-IL" sz="3000" dirty="0">
                <a:solidFill>
                  <a:srgbClr val="FF0000"/>
                </a:solidFill>
              </a:rPr>
              <a:t>ירושלים</a:t>
            </a:r>
            <a:r>
              <a:rPr lang="he-IL" sz="3000" dirty="0"/>
              <a:t>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5B975C4-1C46-41C4-B0E1-F5EE9D9D2671}"/>
              </a:ext>
            </a:extLst>
          </p:cNvPr>
          <p:cNvGrpSpPr/>
          <p:nvPr/>
        </p:nvGrpSpPr>
        <p:grpSpPr>
          <a:xfrm>
            <a:off x="1853292" y="1380620"/>
            <a:ext cx="7319735" cy="5319311"/>
            <a:chOff x="1853292" y="1380620"/>
            <a:chExt cx="7319735" cy="5319311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2F97F59-8196-4B34-A38D-B825F1E120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53292" y="1380620"/>
              <a:ext cx="7319735" cy="5319311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A4FD57B-FA8B-4863-A351-5ED41DB8D94E}"/>
                </a:ext>
              </a:extLst>
            </p:cNvPr>
            <p:cNvSpPr/>
            <p:nvPr/>
          </p:nvSpPr>
          <p:spPr>
            <a:xfrm>
              <a:off x="5834629" y="2497948"/>
              <a:ext cx="2728800" cy="3159633"/>
            </a:xfrm>
            <a:prstGeom prst="rect">
              <a:avLst/>
            </a:prstGeom>
            <a:solidFill>
              <a:schemeClr val="accent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D9F40E7-BC73-4F3B-B870-E93426CC0878}"/>
                </a:ext>
              </a:extLst>
            </p:cNvPr>
            <p:cNvSpPr txBox="1"/>
            <p:nvPr/>
          </p:nvSpPr>
          <p:spPr>
            <a:xfrm>
              <a:off x="6451543" y="2497948"/>
              <a:ext cx="149497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תקופת העוצר</a:t>
              </a:r>
            </a:p>
          </p:txBody>
        </p:sp>
      </p:grp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76817F-353E-4E5E-95C2-B6CB6B23A5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130" y="2005698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42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5ADAB9-2464-4411-9C72-64416A0C07C2}"/>
              </a:ext>
            </a:extLst>
          </p:cNvPr>
          <p:cNvSpPr/>
          <p:nvPr/>
        </p:nvSpPr>
        <p:spPr>
          <a:xfrm>
            <a:off x="1625601" y="321492"/>
            <a:ext cx="99132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600" dirty="0"/>
              <a:t>בחיפה רוב הנוקס הוא מנמלים ותחבורה</a:t>
            </a:r>
            <a:br>
              <a:rPr lang="he-IL" sz="3600" dirty="0"/>
            </a:br>
            <a:r>
              <a:rPr lang="he-IL" sz="3600" dirty="0"/>
              <a:t>אז </a:t>
            </a:r>
            <a:r>
              <a:rPr lang="he-IL" sz="3600" dirty="0">
                <a:solidFill>
                  <a:srgbClr val="FF0000"/>
                </a:solidFill>
              </a:rPr>
              <a:t>ההפחתה בנוקס משמעותית</a:t>
            </a:r>
          </a:p>
          <a:p>
            <a:pPr algn="r" rtl="1"/>
            <a:r>
              <a:rPr lang="he-IL" sz="3600" dirty="0"/>
              <a:t>(בכל גרף המספר מייצג כמה ירד)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0E5C128-4853-4834-9178-519A6274A1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177335"/>
              </p:ext>
            </p:extLst>
          </p:nvPr>
        </p:nvGraphicFramePr>
        <p:xfrm>
          <a:off x="2235201" y="2172119"/>
          <a:ext cx="8185944" cy="436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8E4DF78-3B38-487D-A025-E933AA15E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85" y="2283594"/>
            <a:ext cx="673213" cy="8615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8E1C8F-F086-468D-975D-240AF1605F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5201" y="2196737"/>
            <a:ext cx="8185944" cy="437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23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6AAE-CDA4-4632-B141-28B5EF1F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בחיפה רוב הנוקס הוא מנמלים ותחבורה</a:t>
            </a:r>
            <a:br>
              <a:rPr lang="he-IL" dirty="0"/>
            </a:br>
            <a:endParaRPr lang="he-IL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7853309-65B8-4864-865E-14D2C3DBD6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798047"/>
              </p:ext>
            </p:extLst>
          </p:nvPr>
        </p:nvGraphicFramePr>
        <p:xfrm>
          <a:off x="1494972" y="2057399"/>
          <a:ext cx="7377566" cy="4314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5890EF7-AA5C-4110-9E03-D7A41A053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358" y="2217056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08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D678-827D-481E-A7CA-3940283FB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9640"/>
            <a:ext cx="10515600" cy="1325563"/>
          </a:xfrm>
        </p:spPr>
        <p:txBody>
          <a:bodyPr/>
          <a:lstStyle/>
          <a:p>
            <a:pPr algn="ctr"/>
            <a:r>
              <a:rPr lang="he-IL" dirty="0"/>
              <a:t>חלקיקים נשימים</a:t>
            </a:r>
          </a:p>
        </p:txBody>
      </p:sp>
    </p:spTree>
    <p:extLst>
      <p:ext uri="{BB962C8B-B14F-4D97-AF65-F5344CB8AC3E}">
        <p14:creationId xmlns:p14="http://schemas.microsoft.com/office/powerpoint/2010/main" val="3507483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45E42D-A748-47F9-92D7-648EC277E811}"/>
              </a:ext>
            </a:extLst>
          </p:cNvPr>
          <p:cNvSpPr/>
          <p:nvPr/>
        </p:nvSpPr>
        <p:spPr>
          <a:xfrm>
            <a:off x="573314" y="920621"/>
            <a:ext cx="110453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/>
            <a:r>
              <a:rPr lang="he-IL" sz="4000" dirty="0"/>
              <a:t>חלקיקים נפלטים מתהליכי שריפה בתעשיות ובתחבורה</a:t>
            </a:r>
          </a:p>
          <a:p>
            <a:pPr lvl="1" algn="r" rtl="1"/>
            <a:endParaRPr lang="he-IL" sz="4000" dirty="0"/>
          </a:p>
          <a:p>
            <a:pPr lvl="1" algn="r" rtl="1"/>
            <a:r>
              <a:rPr lang="he-IL" sz="4000" dirty="0"/>
              <a:t>היו עליות של עד 60% לעומת מרץ שנה שעברה (יותר אבק תחבורתי ותעשיתי באויר השנה)</a:t>
            </a:r>
          </a:p>
          <a:p>
            <a:pPr lvl="1" algn="r" rtl="1"/>
            <a:endParaRPr lang="he-IL" sz="4000" dirty="0"/>
          </a:p>
          <a:p>
            <a:pPr lvl="1" algn="r" rtl="1"/>
            <a:r>
              <a:rPr lang="he-IL" sz="4000" dirty="0"/>
              <a:t>אבל עוצר הקורונה עצר את זה – ומרגע העוצר נמדדו </a:t>
            </a:r>
            <a:r>
              <a:rPr lang="he-IL" sz="4000" dirty="0">
                <a:solidFill>
                  <a:srgbClr val="FF0000"/>
                </a:solidFill>
              </a:rPr>
              <a:t>ירידות משמעותיות בריכוזים של </a:t>
            </a:r>
            <a:r>
              <a:rPr lang="en-US" sz="4000" dirty="0">
                <a:solidFill>
                  <a:srgbClr val="FF0000"/>
                </a:solidFill>
              </a:rPr>
              <a:t>PM10</a:t>
            </a:r>
            <a:r>
              <a:rPr lang="he-IL" sz="4000" dirty="0">
                <a:solidFill>
                  <a:srgbClr val="FF0000"/>
                </a:solidFill>
              </a:rPr>
              <a:t> בארץ</a:t>
            </a: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4639EA31-CD32-405F-9495-002B38646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65" y="372723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34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B0AFF7A-9378-46DE-8472-4F64D15C4C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438924"/>
              </p:ext>
            </p:extLst>
          </p:nvPr>
        </p:nvGraphicFramePr>
        <p:xfrm>
          <a:off x="464457" y="1289753"/>
          <a:ext cx="11001829" cy="5169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1FD94E-7355-4531-9851-9A191D136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4" y="1494972"/>
            <a:ext cx="673213" cy="86158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8B9D4EF-F02B-4A39-A29B-401ECFAB00F5}"/>
              </a:ext>
            </a:extLst>
          </p:cNvPr>
          <p:cNvSpPr/>
          <p:nvPr/>
        </p:nvSpPr>
        <p:spPr>
          <a:xfrm>
            <a:off x="1717166" y="36607"/>
            <a:ext cx="9913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3600" dirty="0"/>
              <a:t>ירידות משמעותיות בחלקיקים נשימים</a:t>
            </a:r>
            <a:endParaRPr lang="he-IL" sz="3600" dirty="0">
              <a:solidFill>
                <a:srgbClr val="FF0000"/>
              </a:solidFill>
            </a:endParaRPr>
          </a:p>
          <a:p>
            <a:pPr algn="r" rtl="1"/>
            <a:r>
              <a:rPr lang="he-IL" sz="3600" dirty="0"/>
              <a:t>(בכל גרף המספר מייצג כמה ירד)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33B589-9E06-47C6-8B33-00F4AB4CFD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57" y="1236935"/>
            <a:ext cx="11001829" cy="519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03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FE7118-FF47-4990-AF30-18075924C68E}"/>
              </a:ext>
            </a:extLst>
          </p:cNvPr>
          <p:cNvSpPr/>
          <p:nvPr/>
        </p:nvSpPr>
        <p:spPr>
          <a:xfrm>
            <a:off x="1045028" y="1818370"/>
            <a:ext cx="10058400" cy="4718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מה לקורונה ולזיהום האויר?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אנשים בבית, לא נוסעים לשומקום ובתקופת העוצר יש פחות זיהום אויר מתחבורה.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תחבורה זה למעשה שריפת דלקים בשביל אנרגיה למכוניות - וזה מזהם!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אז אם היינו צריכים הוכחה לכך ששימוש בדלקים פוסילים זה מזהם ומיותר – באה תקופת העוצר של הקורונה ומוכיחה לנו כי: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תם העידן השימוש בדלקים מזהמים סוף תקופת תעשיית הזיקוק הפוסילי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צריך לקדם את מעבר המשק לאנרגיות מתחדשות</a:t>
            </a:r>
            <a:endParaRPr lang="he-IL" sz="2400" dirty="0"/>
          </a:p>
          <a:p>
            <a:pPr algn="r"/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</a:rPr>
              <a:t>ולסגירת תעשיית הזיקוק והפטרוכימייה המזהמות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73B017-D5ED-4AF6-9770-71A4544F6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22" y="597115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68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AC707-6B40-413A-9EC0-0EF2749A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/>
              <a:t>חלקיקים נשימים </a:t>
            </a:r>
            <a:r>
              <a:rPr lang="en-US" dirty="0"/>
              <a:t>PM10</a:t>
            </a:r>
            <a:r>
              <a:rPr lang="he-IL" dirty="0"/>
              <a:t> בכל הארץ – </a:t>
            </a:r>
            <a:br>
              <a:rPr lang="he-IL" dirty="0"/>
            </a:br>
            <a:endParaRPr lang="he-I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986318-4754-4BC0-A6E8-75071BC6E536}"/>
              </a:ext>
            </a:extLst>
          </p:cNvPr>
          <p:cNvSpPr txBox="1"/>
          <p:nvPr/>
        </p:nvSpPr>
        <p:spPr>
          <a:xfrm>
            <a:off x="4695371" y="1034534"/>
            <a:ext cx="28012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ברמה השנתית- עדיין עלייה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20853AB-2C8E-4B95-AE64-1896FB1F8A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274745"/>
              </p:ext>
            </p:extLst>
          </p:nvPr>
        </p:nvGraphicFramePr>
        <p:xfrm>
          <a:off x="838200" y="1703943"/>
          <a:ext cx="10515600" cy="478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891869-75F0-4304-A887-39B500AB23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16" y="1885247"/>
            <a:ext cx="673213" cy="8615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22E10F-5CAD-4E69-A8B1-03627D5997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703943"/>
            <a:ext cx="10515600" cy="482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06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09363-66EC-4C71-BE96-2156167F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858" y="1416390"/>
            <a:ext cx="10515600" cy="1325563"/>
          </a:xfrm>
        </p:spPr>
        <p:txBody>
          <a:bodyPr/>
          <a:lstStyle/>
          <a:p>
            <a:pPr algn="ctr" rtl="1"/>
            <a:r>
              <a:rPr lang="he-IL" dirty="0"/>
              <a:t>אוזון קרקע מזהם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61331E-1F18-4B2C-856D-442AB42383B1}"/>
              </a:ext>
            </a:extLst>
          </p:cNvPr>
          <p:cNvSpPr txBox="1"/>
          <p:nvPr/>
        </p:nvSpPr>
        <p:spPr>
          <a:xfrm>
            <a:off x="2017485" y="3429000"/>
            <a:ext cx="7692572" cy="20159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500" dirty="0"/>
              <a:t>אוזן קרקע רעיל נוצר מתחמוצות חנקן וחומרים אורגנים נדיפים</a:t>
            </a:r>
          </a:p>
          <a:p>
            <a:pPr algn="r" rtl="1"/>
            <a:endParaRPr lang="he-IL" sz="2500" dirty="0"/>
          </a:p>
          <a:p>
            <a:pPr algn="r" rtl="1"/>
            <a:r>
              <a:rPr lang="he-IL" sz="2500" dirty="0"/>
              <a:t>בשניהם היו ירידות ובאוזון עליות</a:t>
            </a:r>
          </a:p>
          <a:p>
            <a:pPr algn="r" rtl="1"/>
            <a:endParaRPr lang="he-IL" sz="2500" dirty="0"/>
          </a:p>
          <a:p>
            <a:pPr algn="r" rtl="1"/>
            <a:r>
              <a:rPr lang="he-IL" sz="2500" dirty="0"/>
              <a:t>המשרד להגנת הסביבה לא ידע לתת על זה תשובות</a:t>
            </a:r>
          </a:p>
        </p:txBody>
      </p:sp>
    </p:spTree>
    <p:extLst>
      <p:ext uri="{BB962C8B-B14F-4D97-AF65-F5344CB8AC3E}">
        <p14:creationId xmlns:p14="http://schemas.microsoft.com/office/powerpoint/2010/main" val="2749474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48984-46C2-4164-B3A0-6779BFDC1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9639"/>
            <a:ext cx="105156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dirty="0">
                <a:solidFill>
                  <a:srgbClr val="FF0000"/>
                </a:solidFill>
              </a:rPr>
              <a:t>עליות</a:t>
            </a:r>
            <a:r>
              <a:rPr lang="he-IL" dirty="0"/>
              <a:t> באוזון!!!</a:t>
            </a:r>
            <a:br>
              <a:rPr lang="he-IL" dirty="0"/>
            </a:br>
            <a:r>
              <a:rPr lang="he-IL" dirty="0"/>
              <a:t>אם אוזון מורכב מנוקס שירד ואורגנים נדיפים שירד אז איך יש עלייה באוזון קרקע? למה להגנס אין תשובות?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3E93A96-0E28-475E-AB14-8AA8380821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8704049"/>
              </p:ext>
            </p:extLst>
          </p:nvPr>
        </p:nvGraphicFramePr>
        <p:xfrm>
          <a:off x="348343" y="2026784"/>
          <a:ext cx="11654971" cy="4272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2989B67A-665B-4A78-AD9A-5522B88C7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3" y="2328262"/>
            <a:ext cx="673213" cy="8615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AE8F0A-CA5A-4DE3-B841-C54008B42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342" y="2026784"/>
            <a:ext cx="11843658" cy="438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33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9938-2EEA-46C8-B6E0-FA5C2E9F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379944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000" dirty="0"/>
              <a:t>הפחתת הנוקסים הרבה יותר משמעותיים במטרופולינים </a:t>
            </a:r>
            <a:br>
              <a:rPr lang="he-IL" sz="3000" dirty="0"/>
            </a:br>
            <a:r>
              <a:rPr lang="he-IL" sz="3000" dirty="0"/>
              <a:t>בהם הזיהום העיקרי הוא מתחבורה בלבד (</a:t>
            </a:r>
            <a:r>
              <a:rPr lang="he-IL" sz="3000" dirty="0">
                <a:solidFill>
                  <a:srgbClr val="FF0000"/>
                </a:solidFill>
              </a:rPr>
              <a:t>גוש דן</a:t>
            </a:r>
            <a:r>
              <a:rPr lang="he-IL" sz="3000" dirty="0"/>
              <a:t>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DB1FF4E-5194-4BC5-9639-8FA9180CED5C}"/>
              </a:ext>
            </a:extLst>
          </p:cNvPr>
          <p:cNvGrpSpPr/>
          <p:nvPr/>
        </p:nvGrpSpPr>
        <p:grpSpPr>
          <a:xfrm>
            <a:off x="2322172" y="1582057"/>
            <a:ext cx="7547655" cy="5165951"/>
            <a:chOff x="1668916" y="1722534"/>
            <a:chExt cx="6996113" cy="490936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67A0DEB-D7CD-421F-9ED4-898356C737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8916" y="1722534"/>
              <a:ext cx="6996113" cy="490936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9819FA-41A3-4473-AF11-DCFAF5394655}"/>
                </a:ext>
              </a:extLst>
            </p:cNvPr>
            <p:cNvSpPr/>
            <p:nvPr/>
          </p:nvSpPr>
          <p:spPr>
            <a:xfrm>
              <a:off x="5544344" y="2801258"/>
              <a:ext cx="2583542" cy="2888256"/>
            </a:xfrm>
            <a:prstGeom prst="rect">
              <a:avLst/>
            </a:prstGeom>
            <a:solidFill>
              <a:schemeClr val="accent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AD74BD9-5786-4CD6-9CA4-25956712F7C7}"/>
                </a:ext>
              </a:extLst>
            </p:cNvPr>
            <p:cNvSpPr txBox="1"/>
            <p:nvPr/>
          </p:nvSpPr>
          <p:spPr>
            <a:xfrm>
              <a:off x="6212059" y="2900277"/>
              <a:ext cx="149497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תקופת העוצר</a:t>
              </a:r>
            </a:p>
          </p:txBody>
        </p:sp>
      </p:grp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2A2C72-3733-46F7-AB70-FC713D171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93" y="673634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52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C1A46-E5A2-4029-93B7-78191E8D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397103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000" dirty="0"/>
              <a:t>מדד 8 שעתי של </a:t>
            </a:r>
            <a:r>
              <a:rPr lang="en-US" sz="3000" dirty="0"/>
              <a:t>O3</a:t>
            </a:r>
            <a:r>
              <a:rPr lang="he-IL" sz="3000" dirty="0"/>
              <a:t> </a:t>
            </a:r>
            <a:r>
              <a:rPr lang="he-IL" sz="3000" dirty="0">
                <a:solidFill>
                  <a:srgbClr val="FF0000"/>
                </a:solidFill>
              </a:rPr>
              <a:t>באשדוד</a:t>
            </a:r>
            <a:r>
              <a:rPr lang="he-IL" sz="3000" dirty="0"/>
              <a:t> . </a:t>
            </a:r>
            <a:br>
              <a:rPr lang="he-IL" sz="3000" dirty="0"/>
            </a:br>
            <a:r>
              <a:rPr lang="he-IL" sz="3000" dirty="0"/>
              <a:t>מזהם נשימה שניוני של </a:t>
            </a:r>
            <a:r>
              <a:rPr lang="en-US" sz="3000" dirty="0" err="1"/>
              <a:t>Nox+VOCs</a:t>
            </a:r>
            <a:r>
              <a:rPr lang="he-IL" sz="3000" dirty="0"/>
              <a:t> – </a:t>
            </a:r>
            <a:r>
              <a:rPr lang="he-IL" sz="3000" dirty="0">
                <a:solidFill>
                  <a:srgbClr val="FF0000"/>
                </a:solidFill>
              </a:rPr>
              <a:t>אין שינוי</a:t>
            </a:r>
            <a:r>
              <a:rPr lang="he-IL" sz="3000" dirty="0"/>
              <a:t>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C3399C-E522-41F0-B65A-D18091B84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961" y="1720398"/>
            <a:ext cx="6291438" cy="47724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F8B4C5-F809-406D-90BC-009FF134F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5468" y="2379210"/>
            <a:ext cx="2647950" cy="8001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209C7DC-00D0-468D-B89C-E324FD089CFB}"/>
              </a:ext>
            </a:extLst>
          </p:cNvPr>
          <p:cNvSpPr/>
          <p:nvPr/>
        </p:nvSpPr>
        <p:spPr>
          <a:xfrm>
            <a:off x="9144895" y="3309359"/>
            <a:ext cx="2549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*(ערך חוק 140 ל-8 שעתי)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9B24C1-46BD-4EA1-A1EE-A5A0BD4EC734}"/>
              </a:ext>
            </a:extLst>
          </p:cNvPr>
          <p:cNvSpPr/>
          <p:nvPr/>
        </p:nvSpPr>
        <p:spPr>
          <a:xfrm>
            <a:off x="6473370" y="2497948"/>
            <a:ext cx="1930401" cy="2637387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EE6F71-F848-432B-A1ED-8520BE6C6AE4}"/>
              </a:ext>
            </a:extLst>
          </p:cNvPr>
          <p:cNvSpPr txBox="1"/>
          <p:nvPr/>
        </p:nvSpPr>
        <p:spPr>
          <a:xfrm>
            <a:off x="6801477" y="2497948"/>
            <a:ext cx="1457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תקופת העוצר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E34F965A-6DED-4B11-9C08-7091262EA1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93" y="673634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4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34AADF-70F2-4ECA-9388-379B78E0B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724" y="1552803"/>
            <a:ext cx="6628171" cy="518636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8DD6BB4-677B-42D2-AE13-7AFEFD78F3FB}"/>
              </a:ext>
            </a:extLst>
          </p:cNvPr>
          <p:cNvSpPr txBox="1">
            <a:spLocks/>
          </p:cNvSpPr>
          <p:nvPr/>
        </p:nvSpPr>
        <p:spPr>
          <a:xfrm>
            <a:off x="990600" y="2272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000" dirty="0"/>
              <a:t>מדד 8 שעתי של </a:t>
            </a:r>
            <a:r>
              <a:rPr lang="en-US" sz="3000" dirty="0"/>
              <a:t>O3</a:t>
            </a:r>
            <a:r>
              <a:rPr lang="he-IL" sz="3000" dirty="0"/>
              <a:t> </a:t>
            </a:r>
            <a:r>
              <a:rPr lang="he-IL" sz="3000" dirty="0">
                <a:solidFill>
                  <a:srgbClr val="FF0000"/>
                </a:solidFill>
              </a:rPr>
              <a:t>בגוש דן</a:t>
            </a:r>
            <a:r>
              <a:rPr lang="he-IL" sz="3000" dirty="0"/>
              <a:t> . </a:t>
            </a:r>
          </a:p>
          <a:p>
            <a:pPr algn="ctr" rtl="1"/>
            <a:r>
              <a:rPr lang="he-IL" sz="3000" dirty="0"/>
              <a:t>מזהם נשימה שניוני של </a:t>
            </a:r>
            <a:r>
              <a:rPr lang="en-US" sz="3000" dirty="0" err="1"/>
              <a:t>Nox+VOCs</a:t>
            </a:r>
            <a:r>
              <a:rPr lang="he-IL" sz="3000" dirty="0"/>
              <a:t> – </a:t>
            </a:r>
            <a:r>
              <a:rPr lang="he-IL" sz="3000" dirty="0">
                <a:solidFill>
                  <a:srgbClr val="FF0000"/>
                </a:solidFill>
              </a:rPr>
              <a:t>אין שינוי</a:t>
            </a:r>
            <a:r>
              <a:rPr lang="he-IL" sz="3000" dirty="0"/>
              <a:t>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533665-B235-4526-9D06-1FA9BA981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5468" y="2379210"/>
            <a:ext cx="2647950" cy="8001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1F3B77E-AAE4-4B36-8CBA-FE615BC1522C}"/>
              </a:ext>
            </a:extLst>
          </p:cNvPr>
          <p:cNvSpPr/>
          <p:nvPr/>
        </p:nvSpPr>
        <p:spPr>
          <a:xfrm>
            <a:off x="9144895" y="3309359"/>
            <a:ext cx="2549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*(ערך חוק 140 ל-8 שעתי)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AD7D9-D12C-4224-B0A2-493265F89DDC}"/>
              </a:ext>
            </a:extLst>
          </p:cNvPr>
          <p:cNvSpPr/>
          <p:nvPr/>
        </p:nvSpPr>
        <p:spPr>
          <a:xfrm>
            <a:off x="6734163" y="2379210"/>
            <a:ext cx="1930401" cy="2925987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437930-7038-4FBC-AD09-94AE6477579F}"/>
              </a:ext>
            </a:extLst>
          </p:cNvPr>
          <p:cNvSpPr txBox="1"/>
          <p:nvPr/>
        </p:nvSpPr>
        <p:spPr>
          <a:xfrm>
            <a:off x="7062270" y="2667810"/>
            <a:ext cx="1457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תקופת העוצר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B936108-84A7-4AAD-AF94-01CD2BA0E9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93" y="673634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43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774617D-0EEC-4DFE-A51D-5D6B913E1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722" y="1738540"/>
            <a:ext cx="6435287" cy="503895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21689F7-385E-4621-8BAA-CA19139CB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000" dirty="0"/>
              <a:t>מדד 8 שעתי של </a:t>
            </a:r>
            <a:r>
              <a:rPr lang="en-US" sz="3000" dirty="0"/>
              <a:t>O3</a:t>
            </a:r>
            <a:r>
              <a:rPr lang="he-IL" sz="3000" dirty="0"/>
              <a:t> </a:t>
            </a:r>
            <a:r>
              <a:rPr lang="he-IL" sz="3000" dirty="0">
                <a:solidFill>
                  <a:srgbClr val="FF0000"/>
                </a:solidFill>
              </a:rPr>
              <a:t>בחיפה</a:t>
            </a:r>
            <a:r>
              <a:rPr lang="he-IL" sz="3000" dirty="0"/>
              <a:t> . </a:t>
            </a:r>
            <a:br>
              <a:rPr lang="he-IL" sz="3000" dirty="0"/>
            </a:br>
            <a:r>
              <a:rPr lang="he-IL" sz="3000" dirty="0"/>
              <a:t>מזהם נשימה שניוני של </a:t>
            </a:r>
            <a:r>
              <a:rPr lang="en-US" sz="3000" dirty="0" err="1"/>
              <a:t>Nox+VOCs</a:t>
            </a:r>
            <a:r>
              <a:rPr lang="he-IL" sz="3000" dirty="0"/>
              <a:t> –</a:t>
            </a:r>
            <a:r>
              <a:rPr lang="he-IL" sz="3000" dirty="0">
                <a:solidFill>
                  <a:srgbClr val="FF0000"/>
                </a:solidFill>
              </a:rPr>
              <a:t> אין שינוי</a:t>
            </a:r>
            <a:r>
              <a:rPr lang="he-IL" sz="3000" dirty="0"/>
              <a:t>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56676C-7055-492E-9532-068FBB680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5468" y="2379210"/>
            <a:ext cx="2647950" cy="800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4965FD0-0376-4D58-93EB-F4547EC57E63}"/>
              </a:ext>
            </a:extLst>
          </p:cNvPr>
          <p:cNvSpPr/>
          <p:nvPr/>
        </p:nvSpPr>
        <p:spPr>
          <a:xfrm>
            <a:off x="9144895" y="3309359"/>
            <a:ext cx="2549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*(ערך חוק 140 ל-8 שעתי)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10D9C3-2A2F-4450-9394-EF11ED24D6F1}"/>
              </a:ext>
            </a:extLst>
          </p:cNvPr>
          <p:cNvSpPr/>
          <p:nvPr/>
        </p:nvSpPr>
        <p:spPr>
          <a:xfrm>
            <a:off x="6473370" y="2628576"/>
            <a:ext cx="1930401" cy="2637387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6C26AA-B1F5-4918-A903-D3A61A10294A}"/>
              </a:ext>
            </a:extLst>
          </p:cNvPr>
          <p:cNvSpPr txBox="1"/>
          <p:nvPr/>
        </p:nvSpPr>
        <p:spPr>
          <a:xfrm>
            <a:off x="6801477" y="2628576"/>
            <a:ext cx="14571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תקופת העוצר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8C5B84C-76D4-4C5C-A4AD-BCCEA2E6A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42576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42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B8CC1-C7CD-4A42-AB7B-6F47FCD3F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05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4000" dirty="0">
                <a:latin typeface="Calibri" panose="020F0502020204030204" pitchFamily="34" charset="0"/>
                <a:ea typeface="Calibri" panose="020F0502020204030204" pitchFamily="34" charset="0"/>
              </a:rPr>
              <a:t>צריך לקדם את מעבר המשק לאנרגיות מתחדשות</a:t>
            </a:r>
            <a:endParaRPr lang="he-IL" sz="4000" dirty="0"/>
          </a:p>
          <a:p>
            <a:pPr marL="0" indent="0" algn="ctr">
              <a:buNone/>
            </a:pPr>
            <a:r>
              <a:rPr lang="he-IL" sz="4000" dirty="0">
                <a:latin typeface="Calibri" panose="020F0502020204030204" pitchFamily="34" charset="0"/>
                <a:ea typeface="Calibri" panose="020F0502020204030204" pitchFamily="34" charset="0"/>
              </a:rPr>
              <a:t>וסגירת זיקוק הדלקים הפוסילים והתעשיות הפטרוכימיות המזהמות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E04087-1BD9-4B35-A093-5E85F96CE809}"/>
              </a:ext>
            </a:extLst>
          </p:cNvPr>
          <p:cNvSpPr/>
          <p:nvPr/>
        </p:nvSpPr>
        <p:spPr>
          <a:xfrm>
            <a:off x="2902857" y="3620585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r" rtl="1"/>
            <a:r>
              <a:rPr lang="he-IL" sz="4000" dirty="0">
                <a:solidFill>
                  <a:srgbClr val="FF0000"/>
                </a:solidFill>
              </a:rPr>
              <a:t>העידן הפוסילי </a:t>
            </a:r>
            <a:r>
              <a:rPr lang="en-US" sz="4000" dirty="0">
                <a:solidFill>
                  <a:srgbClr val="FF0000"/>
                </a:solidFill>
              </a:rPr>
              <a:t>OUT</a:t>
            </a:r>
            <a:r>
              <a:rPr lang="he-IL" sz="4000" dirty="0">
                <a:solidFill>
                  <a:srgbClr val="FF0000"/>
                </a:solidFill>
              </a:rPr>
              <a:t>. אנרגיות מתחדשות </a:t>
            </a:r>
            <a:r>
              <a:rPr lang="en-US" sz="4000" dirty="0">
                <a:solidFill>
                  <a:srgbClr val="FF0000"/>
                </a:solidFill>
              </a:rPr>
              <a:t>IN </a:t>
            </a:r>
            <a:endParaRPr lang="he-IL" sz="4000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4A02B3A-D668-43EC-8818-7E85C1BE6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57" y="5165601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7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77F5-BAFE-4F87-AE56-59BF16E83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he-IL" dirty="0"/>
              <a:t>אם משווים את התקופה של לפני העוצר של הקורונה (תחילת חודש מרץ) לאחרי העוצר (מה15 לחודש) רואים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5DD24-DE76-4315-95C7-7CD6196D7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הפחתה של עד 50% מזיהום בבנזן מסרטן בתחנות התחבורתיות בחיפה, כ-30%-40% ירידה בבנזן בתל אביב, אשדוד ובירושלים</a:t>
            </a:r>
          </a:p>
          <a:p>
            <a:pPr algn="r" rtl="1"/>
            <a:r>
              <a:rPr lang="he-IL" dirty="0"/>
              <a:t>הפחתה של עד כ- 60% בחלקיקים נשימים  בנשר, באר שבע ועפולה, ירידות של כ50% בחיפה</a:t>
            </a:r>
          </a:p>
          <a:p>
            <a:pPr algn="r" rtl="1"/>
            <a:r>
              <a:rPr lang="he-IL" dirty="0"/>
              <a:t>הפחתה של עד 60% בתחמוצות חנקן סמוך לכבישים ראשיים כמו כביש 4, הפחתה של בין  40% ל50% לאורך צירי כבישים בתוך הערים הגדולות בחיפה, ירושלים, תל אביב, ראשון לציון  </a:t>
            </a:r>
          </a:p>
          <a:p>
            <a:pPr algn="r" rtl="1"/>
            <a:r>
              <a:rPr lang="he-IL" dirty="0"/>
              <a:t>מפתיע שבתוך כל הפחתות הזיהום אנחנו לא רואים הפחתה במזהם שניוני רעיל – אוזון קרקע. אלא דווקא עלייה. </a:t>
            </a:r>
          </a:p>
          <a:p>
            <a:pPr algn="r" rtl="1"/>
            <a:endParaRPr lang="he-IL" dirty="0"/>
          </a:p>
          <a:p>
            <a:pPr algn="r" rtl="1"/>
            <a:endParaRPr lang="he-IL" dirty="0"/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111DEBB-9908-4911-A988-29D428D67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3" y="365125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6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2650292-D060-4BFE-B0BA-33A7CFE0F977}"/>
              </a:ext>
            </a:extLst>
          </p:cNvPr>
          <p:cNvSpPr/>
          <p:nvPr/>
        </p:nvSpPr>
        <p:spPr>
          <a:xfrm>
            <a:off x="1030514" y="1269547"/>
            <a:ext cx="9913257" cy="4527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latin typeface="Calibri" panose="020F0502020204030204" pitchFamily="34" charset="0"/>
                <a:ea typeface="Calibri" panose="020F0502020204030204" pitchFamily="34" charset="0"/>
              </a:rPr>
              <a:t>איך מודדים זיהום אויר?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 ידי מספר סוגים של מזהמים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בניהם חלקיקים מזהמים אורגנים נדיפים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ותחמוצות חנקן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ובודקים אם הריכוזים עלו או ירדו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0D1D210-139A-4E32-B82D-E8D44F4A16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16" y="629756"/>
            <a:ext cx="673213" cy="86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0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A29AF-8926-47A5-81BC-C19EF752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בחנו את הנתונים במרץ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06C29-67AE-4D56-BE5F-CEEC9C3C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0" y="1825625"/>
            <a:ext cx="5562600" cy="4351338"/>
          </a:xfrm>
        </p:spPr>
        <p:txBody>
          <a:bodyPr/>
          <a:lstStyle/>
          <a:p>
            <a:pPr algn="r" rtl="1"/>
            <a:r>
              <a:rPr lang="he-IL" dirty="0"/>
              <a:t>לפני העוצר: תקופה של 1-15 למרץ</a:t>
            </a:r>
          </a:p>
          <a:p>
            <a:pPr algn="r" rtl="1"/>
            <a:r>
              <a:rPr lang="he-IL" dirty="0"/>
              <a:t>אחרי העוצר תקופה של 16-29 למרץ</a:t>
            </a:r>
          </a:p>
        </p:txBody>
      </p:sp>
    </p:spTree>
    <p:extLst>
      <p:ext uri="{BB962C8B-B14F-4D97-AF65-F5344CB8AC3E}">
        <p14:creationId xmlns:p14="http://schemas.microsoft.com/office/powerpoint/2010/main" val="181668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32D5-AC18-45F9-AB97-B9CA61C4C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7" y="2766218"/>
            <a:ext cx="10515600" cy="1325563"/>
          </a:xfrm>
        </p:spPr>
        <p:txBody>
          <a:bodyPr/>
          <a:lstStyle/>
          <a:p>
            <a:pPr algn="ctr" rtl="1"/>
            <a:r>
              <a:rPr lang="he-IL" dirty="0"/>
              <a:t>מזהם ראשון: בנזן מסרטן</a:t>
            </a:r>
          </a:p>
        </p:txBody>
      </p:sp>
    </p:spTree>
    <p:extLst>
      <p:ext uri="{BB962C8B-B14F-4D97-AF65-F5344CB8AC3E}">
        <p14:creationId xmlns:p14="http://schemas.microsoft.com/office/powerpoint/2010/main" val="1584745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D17274-6BEB-48C4-8387-5F710F3C7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816" y="476806"/>
            <a:ext cx="7415726" cy="601606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AE5EDB5-C50C-4BB9-915B-2F875925D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he-IL" sz="3000" dirty="0">
                <a:solidFill>
                  <a:srgbClr val="FF0000"/>
                </a:solidFill>
              </a:rPr>
              <a:t>הפחתה</a:t>
            </a:r>
            <a:r>
              <a:rPr lang="he-IL" sz="3000" dirty="0"/>
              <a:t> בריכוזי בנזן בחיפה (מדד יממתי)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4743AB-208B-47CF-95DF-E6F735EEC925}"/>
              </a:ext>
            </a:extLst>
          </p:cNvPr>
          <p:cNvSpPr/>
          <p:nvPr/>
        </p:nvSpPr>
        <p:spPr>
          <a:xfrm>
            <a:off x="6502400" y="1690688"/>
            <a:ext cx="2133600" cy="3069998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BC5C30-39E1-4250-A77E-B02874EA43BD}"/>
              </a:ext>
            </a:extLst>
          </p:cNvPr>
          <p:cNvSpPr txBox="1"/>
          <p:nvPr/>
        </p:nvSpPr>
        <p:spPr>
          <a:xfrm>
            <a:off x="6364719" y="1690688"/>
            <a:ext cx="23514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dirty="0"/>
              <a:t>תקופת העוצר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2B51C5-05A2-42D3-9A45-3EB43A1C4F1B}"/>
              </a:ext>
            </a:extLst>
          </p:cNvPr>
          <p:cNvSpPr txBox="1"/>
          <p:nvPr/>
        </p:nvSpPr>
        <p:spPr>
          <a:xfrm>
            <a:off x="519078" y="2625522"/>
            <a:ext cx="85634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גרף מתוך אתר הגנ"ס</a:t>
            </a:r>
          </a:p>
        </p:txBody>
      </p:sp>
    </p:spTree>
    <p:extLst>
      <p:ext uri="{BB962C8B-B14F-4D97-AF65-F5344CB8AC3E}">
        <p14:creationId xmlns:p14="http://schemas.microsoft.com/office/powerpoint/2010/main" val="13623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E4688E-D259-465D-8C1D-21E1C2F2A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382" y="1233489"/>
            <a:ext cx="6518088" cy="528115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1F282BA-2261-42A8-91FC-D22D816731B7}"/>
              </a:ext>
            </a:extLst>
          </p:cNvPr>
          <p:cNvSpPr txBox="1">
            <a:spLocks/>
          </p:cNvSpPr>
          <p:nvPr/>
        </p:nvSpPr>
        <p:spPr>
          <a:xfrm>
            <a:off x="838200" y="1256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he-IL" sz="3000" dirty="0">
                <a:solidFill>
                  <a:srgbClr val="FF0000"/>
                </a:solidFill>
              </a:rPr>
              <a:t>הפחתה</a:t>
            </a:r>
            <a:r>
              <a:rPr lang="he-IL" sz="3000" dirty="0"/>
              <a:t> בריכוזי בנזן בחיפה (מדד שעתי)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B148CA-B925-42D5-A004-7122C2CFB21A}"/>
              </a:ext>
            </a:extLst>
          </p:cNvPr>
          <p:cNvSpPr/>
          <p:nvPr/>
        </p:nvSpPr>
        <p:spPr>
          <a:xfrm>
            <a:off x="7400018" y="1894001"/>
            <a:ext cx="1323068" cy="3069998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10CC4-7AE7-43FE-BF37-F2F430FA99E8}"/>
              </a:ext>
            </a:extLst>
          </p:cNvPr>
          <p:cNvSpPr txBox="1"/>
          <p:nvPr/>
        </p:nvSpPr>
        <p:spPr>
          <a:xfrm>
            <a:off x="7262337" y="1894001"/>
            <a:ext cx="14581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dirty="0"/>
              <a:t>תקופת העוצר</a:t>
            </a:r>
          </a:p>
        </p:txBody>
      </p:sp>
    </p:spTree>
    <p:extLst>
      <p:ext uri="{BB962C8B-B14F-4D97-AF65-F5344CB8AC3E}">
        <p14:creationId xmlns:p14="http://schemas.microsoft.com/office/powerpoint/2010/main" val="332477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40F9-E854-4C31-AA9D-84219167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ירידות בבנזן בכל הארץ </a:t>
            </a:r>
            <a:br>
              <a:rPr lang="he-IL" dirty="0"/>
            </a:br>
            <a:r>
              <a:rPr lang="he-IL" dirty="0"/>
              <a:t>(בכל גרף המספר מייצג כמה ירד)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4D6665B-A4B1-4BC7-A286-C4154F58D3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478113"/>
              </p:ext>
            </p:extLst>
          </p:nvPr>
        </p:nvGraphicFramePr>
        <p:xfrm>
          <a:off x="1617785" y="2057399"/>
          <a:ext cx="8654927" cy="443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BC2A5AE-AD95-4DE9-9F5D-F61D86210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830" y="2202541"/>
            <a:ext cx="673213" cy="8615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A7D21B-9B84-460B-A086-C61CC5786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7785" y="2057399"/>
            <a:ext cx="8687901" cy="443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9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734</Words>
  <Application>Microsoft Office PowerPoint</Application>
  <PresentationFormat>Widescreen</PresentationFormat>
  <Paragraphs>89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מה לקורונה ולזיהום האויר? </vt:lpstr>
      <vt:lpstr>PowerPoint Presentation</vt:lpstr>
      <vt:lpstr>אם משווים את התקופה של לפני העוצר של הקורונה (תחילת חודש מרץ) לאחרי העוצר (מה15 לחודש) רואים :</vt:lpstr>
      <vt:lpstr>PowerPoint Presentation</vt:lpstr>
      <vt:lpstr>בחנו את הנתונים במרץ 2020</vt:lpstr>
      <vt:lpstr>מזהם ראשון: בנזן מסרטן</vt:lpstr>
      <vt:lpstr>הפחתה בריכוזי בנזן בחיפה (מדד יממתי)</vt:lpstr>
      <vt:lpstr>PowerPoint Presentation</vt:lpstr>
      <vt:lpstr>ירידות בבנזן בכל הארץ  (בכל גרף המספר מייצג כמה ירד)</vt:lpstr>
      <vt:lpstr>תחמוצות חנקן</vt:lpstr>
      <vt:lpstr>PowerPoint Presentation</vt:lpstr>
      <vt:lpstr>הפחתה בריכוזים השעתיים של Nox בתחנות התחבורתיות בחיפה  </vt:lpstr>
      <vt:lpstr>הפחתה גם בריכוזים השעתיים של Nox בתחנות הכלליות (תעשייתיות) בחיפה.</vt:lpstr>
      <vt:lpstr>PowerPoint Presentation</vt:lpstr>
      <vt:lpstr>PowerPoint Presentation</vt:lpstr>
      <vt:lpstr>בחיפה רוב הנוקס הוא מנמלים ותחבורה </vt:lpstr>
      <vt:lpstr>חלקיקים נשימים</vt:lpstr>
      <vt:lpstr>PowerPoint Presentation</vt:lpstr>
      <vt:lpstr>PowerPoint Presentation</vt:lpstr>
      <vt:lpstr>חלקיקים נשימים PM10 בכל הארץ –  </vt:lpstr>
      <vt:lpstr>אוזון קרקע מזהם</vt:lpstr>
      <vt:lpstr>עליות באוזון!!! אם אוזון מורכב מנוקס שירד ואורגנים נדיפים שירד אז איך יש עלייה באוזון קרקע? למה להגנס אין תשובות?</vt:lpstr>
      <vt:lpstr>הפחתת הנוקסים הרבה יותר משמעותיים במטרופולינים  בהם הזיהום העיקרי הוא מתחבורה בלבד (גוש דן)</vt:lpstr>
      <vt:lpstr>מדד 8 שעתי של O3 באשדוד .  מזהם נשימה שניוני של Nox+VOCs – אין שינוי. </vt:lpstr>
      <vt:lpstr>PowerPoint Presentation</vt:lpstr>
      <vt:lpstr>מדד 8 שעתי של O3 בחיפה .  מזהם נשימה שניוני של Nox+VOCs – אין שינוי.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Revital Goldshmid</dc:creator>
  <cp:lastModifiedBy>Revital Goldshmid</cp:lastModifiedBy>
  <cp:revision>87</cp:revision>
  <dcterms:created xsi:type="dcterms:W3CDTF">2020-03-23T08:47:25Z</dcterms:created>
  <dcterms:modified xsi:type="dcterms:W3CDTF">2020-03-29T13:22:23Z</dcterms:modified>
</cp:coreProperties>
</file>